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6"/>
  </p:notesMasterIdLst>
  <p:handoutMasterIdLst>
    <p:handoutMasterId r:id="rId5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10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7" r:id="rId51"/>
    <p:sldId id="306" r:id="rId52"/>
    <p:sldId id="316" r:id="rId53"/>
    <p:sldId id="309" r:id="rId54"/>
    <p:sldId id="30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FC656C4-D212-4692-99E1-1EA2A88520DB}">
          <p14:sldIdLst>
            <p14:sldId id="256"/>
            <p14:sldId id="257"/>
            <p14:sldId id="258"/>
          </p14:sldIdLst>
        </p14:section>
        <p14:section name="Http Basics" id="{33467188-28C0-447F-8B1F-DB02297E52E2}">
          <p14:sldIdLst>
            <p14:sldId id="259"/>
            <p14:sldId id="260"/>
            <p14:sldId id="261"/>
            <p14:sldId id="262"/>
          </p14:sldIdLst>
        </p14:section>
        <p14:section name="URL" id="{8DF5E0B9-81EC-4043-A644-B68F2681D9E1}">
          <p14:sldIdLst>
            <p14:sldId id="263"/>
            <p14:sldId id="264"/>
            <p14:sldId id="265"/>
            <p14:sldId id="266"/>
          </p14:sldIdLst>
        </p14:section>
        <p14:section name="Http Request" id="{1E1EACCE-28B7-498A-9D6E-6187933DD968}">
          <p14:sldIdLst>
            <p14:sldId id="267"/>
            <p14:sldId id="268"/>
            <p14:sldId id="269"/>
            <p14:sldId id="270"/>
          </p14:sldIdLst>
        </p14:section>
        <p14:section name="Http Response" id="{48307F43-3F21-4D9D-B2D4-1E6D9EF2ABF2}">
          <p14:sldIdLst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MIME and Media Types" id="{3B190DEC-C785-451E-B386-597D6B86E72B}">
          <p14:sldIdLst>
            <p14:sldId id="278"/>
            <p14:sldId id="279"/>
            <p14:sldId id="280"/>
            <p14:sldId id="281"/>
            <p14:sldId id="282"/>
            <p14:sldId id="283"/>
            <p14:sldId id="310"/>
            <p14:sldId id="284"/>
          </p14:sldIdLst>
        </p14:section>
        <p14:section name="Web Server" id="{7C04F191-226F-40CF-913B-6C541727E44F}">
          <p14:sldIdLst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HTML Forms" id="{E10BE899-71A2-4234-B364-604C1898986F}">
          <p14:sldIdLst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Conclusion" id="{02FEBF40-D2C1-451F-9D9A-A868D34C96A5}">
          <p14:sldIdLst>
            <p14:sldId id="303"/>
            <p14:sldId id="307"/>
            <p14:sldId id="306"/>
            <p14:sldId id="316"/>
            <p14:sldId id="309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5214" autoAdjust="0"/>
  </p:normalViewPr>
  <p:slideViewPr>
    <p:cSldViewPr showGuides="1">
      <p:cViewPr varScale="1">
        <p:scale>
          <a:sx n="82" d="100"/>
          <a:sy n="82" d="100"/>
        </p:scale>
        <p:origin x="686" y="5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8.9.2021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/>
              <a:t>== Hyper Text Transfer Protocol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Client-server protocol </a:t>
            </a:r>
            <a:r>
              <a:rPr lang="en-US" dirty="0"/>
              <a:t>for transferring Web resources (HTML files, images, styles, scripts, data, etc.)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widespread</a:t>
            </a:r>
            <a:r>
              <a:rPr lang="en-US" dirty="0"/>
              <a:t> protocol for Internet communication today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Request-response </a:t>
            </a:r>
            <a:r>
              <a:rPr lang="en-US" dirty="0"/>
              <a:t>model (client requests, server answers)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Text-based format (human readable)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Relies on unique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Provides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(e.g. encoding)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Stateless</a:t>
            </a:r>
            <a:r>
              <a:rPr lang="en-US" dirty="0"/>
              <a:t> (cookies and Web storages can overcome this)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9295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396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82964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16587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-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19502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IME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hyperlink" Target="https://addons.mozilla.org/bg/firefox/addon/firebu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bg/firefox/addon/restclient/" TargetMode="External"/><Relationship Id="rId7" Type="http://schemas.openxmlformats.org/officeDocument/2006/relationships/hyperlink" Target="https://insomnia.rest/" TargetMode="External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nsomnia.rest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svg"/><Relationship Id="rId18" Type="http://schemas.openxmlformats.org/officeDocument/2006/relationships/hyperlink" Target="https://de.draftkings.com/" TargetMode="External"/><Relationship Id="rId3" Type="http://schemas.openxmlformats.org/officeDocument/2006/relationships/hyperlink" Target="https://www.softwaregroup.com/" TargetMode="External"/><Relationship Id="rId21" Type="http://schemas.openxmlformats.org/officeDocument/2006/relationships/image" Target="../media/image80.png"/><Relationship Id="rId7" Type="http://schemas.openxmlformats.org/officeDocument/2006/relationships/hyperlink" Target="https://www.postbank.bg/" TargetMode="External"/><Relationship Id="rId12" Type="http://schemas.openxmlformats.org/officeDocument/2006/relationships/image" Target="../media/image75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indeavr.com/expertise/software-engineering/enterprise-business-application-integration/" TargetMode="External"/><Relationship Id="rId20" Type="http://schemas.openxmlformats.org/officeDocument/2006/relationships/hyperlink" Target="https://motion-software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g"/><Relationship Id="rId11" Type="http://schemas.openxmlformats.org/officeDocument/2006/relationships/hyperlink" Target="https://www.infragistics.com/" TargetMode="External"/><Relationship Id="rId5" Type="http://schemas.openxmlformats.org/officeDocument/2006/relationships/hyperlink" Target="https://www.xs-software.com/" TargetMode="External"/><Relationship Id="rId15" Type="http://schemas.openxmlformats.org/officeDocument/2006/relationships/image" Target="../media/image77.png"/><Relationship Id="rId23" Type="http://schemas.openxmlformats.org/officeDocument/2006/relationships/image" Target="../media/image81.png"/><Relationship Id="rId10" Type="http://schemas.openxmlformats.org/officeDocument/2006/relationships/image" Target="../media/image74.jpg"/><Relationship Id="rId19" Type="http://schemas.openxmlformats.org/officeDocument/2006/relationships/image" Target="../media/image79.png"/><Relationship Id="rId4" Type="http://schemas.openxmlformats.org/officeDocument/2006/relationships/image" Target="../media/image71.png"/><Relationship Id="rId9" Type="http://schemas.openxmlformats.org/officeDocument/2006/relationships/hyperlink" Target="https://smartit.bg/" TargetMode="External"/><Relationship Id="rId14" Type="http://schemas.openxmlformats.org/officeDocument/2006/relationships/hyperlink" Target="https://www.coca-colahellenic.com/" TargetMode="External"/><Relationship Id="rId22" Type="http://schemas.openxmlformats.org/officeDocument/2006/relationships/hyperlink" Target="https://www.superhosting.b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hyperlink" Target="https://eee.b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c/CodeItUpwithIvo" TargetMode="External"/><Relationship Id="rId5" Type="http://schemas.openxmlformats.org/officeDocument/2006/relationships/image" Target="../media/image83.png"/><Relationship Id="rId4" Type="http://schemas.openxmlformats.org/officeDocument/2006/relationships/hyperlink" Target="https://virtualracingschool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hyperlink" Target="https://softuni.b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53C3A5D9-6555-422A-8B58-FF64484C2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Requests, ​</a:t>
            </a:r>
            <a:br>
              <a:rPr lang="en-US" dirty="0"/>
            </a:br>
            <a:r>
              <a:rPr lang="en-US" dirty="0"/>
              <a:t>Constructing Responses, HTTP/2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7915F5-7707-4FF7-A695-485AFE5B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Protocol</a:t>
            </a:r>
            <a:r>
              <a:rPr lang="en-US" b="0" dirty="0"/>
              <a:t>​</a:t>
            </a:r>
            <a:endParaRPr lang="bg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132577-CFE1-4F8B-BD68-07B9D9065A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0D1E57-C427-434E-B66A-34ED70C1AD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https://softuni.bg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044C1C-0C80-4130-87C9-34EB2DF176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  <a:endParaRPr lang="bg-BG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5B31C1-521A-4178-AFC5-4D38A279DE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36486"/>
            <a:ext cx="2980696" cy="460181"/>
          </a:xfrm>
        </p:spPr>
        <p:txBody>
          <a:bodyPr/>
          <a:lstStyle/>
          <a:p>
            <a:r>
              <a:rPr lang="en-US" dirty="0"/>
              <a:t>Technical Trainers</a:t>
            </a:r>
            <a:endParaRPr lang="bg-BG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55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URLs are encoded according RFC </a:t>
            </a:r>
            <a:r>
              <a:rPr lang="en-US" dirty="0">
                <a:latin typeface="+mj-lt"/>
                <a:cs typeface="Consolas" pitchFamily="49" charset="0"/>
              </a:rPr>
              <a:t>1738</a:t>
            </a:r>
            <a:r>
              <a:rPr lang="en-US" dirty="0">
                <a:latin typeface="+mj-lt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 URL characters: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[0-9a-zA-Z]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/>
              <a:t> 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All other characters are escaped by: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Space is encoded as "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" or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%20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URL-encoded string:</a:t>
            </a:r>
            <a:endParaRPr lang="bg-BG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8020" y="3352800"/>
            <a:ext cx="8388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%[character hex code]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98020" y="5929086"/>
            <a:ext cx="83820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itchFamily="49" charset="0"/>
              </a:rPr>
              <a:t>%D0%9D%D0%B0%D0%BA%D0%BE%D0%B2-%E7%88%B1-SoftUni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98020" y="4660472"/>
            <a:ext cx="8388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latin typeface="Consolas" pitchFamily="49" charset="0"/>
                <a:cs typeface="Consolas" pitchFamily="49" charset="0"/>
              </a:rPr>
              <a:t>Наков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ja-JP" altLang="en-US" sz="2400" b="1" noProof="1">
                <a:latin typeface="Consolas" pitchFamily="49" charset="0"/>
                <a:cs typeface="Consolas" pitchFamily="49" charset="0"/>
              </a:rPr>
              <a:t>爱</a:t>
            </a:r>
            <a:r>
              <a:rPr lang="en-US" altLang="ja-JP" sz="2400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SoftUni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402930"/>
              </p:ext>
            </p:extLst>
          </p:nvPr>
        </p:nvGraphicFramePr>
        <p:xfrm>
          <a:off x="9573843" y="2868024"/>
          <a:ext cx="2241741" cy="3596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343">
                  <a:extLst>
                    <a:ext uri="{9D8B030D-6E8A-4147-A177-3AD203B41FA5}">
                      <a16:colId xmlns:a16="http://schemas.microsoft.com/office/drawing/2014/main" val="2361128567"/>
                    </a:ext>
                  </a:extLst>
                </a:gridCol>
                <a:gridCol w="1406398">
                  <a:extLst>
                    <a:ext uri="{9D8B030D-6E8A-4147-A177-3AD203B41FA5}">
                      <a16:colId xmlns:a16="http://schemas.microsoft.com/office/drawing/2014/main" val="3366633520"/>
                    </a:ext>
                  </a:extLst>
                </a:gridCol>
              </a:tblGrid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Char</a:t>
                      </a:r>
                    </a:p>
                  </a:txBody>
                  <a:tcPr anchor="ctr"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URL</a:t>
                      </a:r>
                    </a:p>
                    <a:p>
                      <a:pPr algn="ctr"/>
                      <a:r>
                        <a:rPr lang="en-GB" sz="2400" dirty="0">
                          <a:effectLst/>
                        </a:rPr>
                        <a:t>Encoding</a:t>
                      </a:r>
                    </a:p>
                  </a:txBody>
                  <a:tcPr anchor="ctr"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50857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535929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bg-BG" sz="2000" dirty="0"/>
                        <a:t>щ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%D1%89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83082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22938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218667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90038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933580"/>
                  </a:ext>
                </a:extLst>
              </a:tr>
              <a:tr h="13710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905940"/>
                  </a:ext>
                </a:extLst>
              </a:tr>
            </a:tbl>
          </a:graphicData>
        </a:graphic>
      </p:graphicFrame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103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Some valid URLs: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Some invalid URLs: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Valid and Invalid URLs – Examples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5420" y="1979272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5420" y="3046072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http://bg.wikipedia.org/wiki/%D0%A1%D0%BE%D1%84%D1%82%D1%83%D0%B5%D1%80%D0%BD%D0%B0_%D0%B0%D0%BA%D0%B0%D0%B4%D0%B5%D0%BC%D0%B8%D1%8F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5420" y="483363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http://www.google.bg/search?&amp;q=C# .NET 4.0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15420" y="571500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http://www.google.bg/search?&amp;q=</a:t>
            </a:r>
            <a:r>
              <a:rPr lang="bg-BG" sz="2400" b="1" noProof="1">
                <a:latin typeface="Consolas" pitchFamily="49" charset="0"/>
                <a:cs typeface="Consolas" pitchFamily="49" charset="0"/>
              </a:rPr>
              <a:t>бира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705600" y="3887002"/>
            <a:ext cx="3200400" cy="870522"/>
          </a:xfrm>
          <a:prstGeom prst="wedgeRoundRectCallout">
            <a:avLst>
              <a:gd name="adj1" fmla="val -83405"/>
              <a:gd name="adj2" fmla="val 5953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Should be:</a:t>
            </a:r>
            <a:br>
              <a:rPr lang="en-US" sz="2400" b="1" noProof="1">
                <a:solidFill>
                  <a:srgbClr val="F7FFE7"/>
                </a:solidFill>
                <a:cs typeface="Consolas" pitchFamily="49" charset="0"/>
              </a:rPr>
            </a:b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?q=C%23+.NET+4.0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417666" y="5473080"/>
            <a:ext cx="3478935" cy="1065607"/>
          </a:xfrm>
          <a:prstGeom prst="wedgeRoundRectCallout">
            <a:avLst>
              <a:gd name="adj1" fmla="val -64951"/>
              <a:gd name="adj2" fmla="val -547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Should be: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?q=%D0%B1 %D0%B8%D1%80%D0%B0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91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&amp;Rcy;&amp;iecy;&amp;zcy;&amp;ucy;&amp;lcy;&amp;tcy;&amp;acy;&amp;tcy; &amp;scy; &amp;icy;&amp;zcy;&amp;ocy;&amp;bcy;&amp;rcy;&amp;acy;&amp;zhcy;&amp;iecy;&amp;ncy;&amp;icy;&amp;iecy; &amp;zcy;&amp;acy; request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478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HTTP Request​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What is a HTTP Request?</a:t>
            </a:r>
          </a:p>
        </p:txBody>
      </p:sp>
    </p:spTree>
    <p:extLst>
      <p:ext uri="{BB962C8B-B14F-4D97-AF65-F5344CB8AC3E}">
        <p14:creationId xmlns:p14="http://schemas.microsoft.com/office/powerpoint/2010/main" val="13703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8A6514-6AEA-4219-AD1F-4209A2F54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/>
              <a:t>Request message sent by a client consists of: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line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Request method (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POST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PUT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/>
              <a:t>)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Resource URI (</a:t>
            </a:r>
            <a:r>
              <a:rPr lang="en-US" b="1" dirty="0">
                <a:solidFill>
                  <a:schemeClr val="bg1"/>
                </a:solidFill>
              </a:rPr>
              <a:t>URL</a:t>
            </a:r>
            <a:r>
              <a:rPr lang="en-US" dirty="0"/>
              <a:t>)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Protocol version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headers</a:t>
            </a:r>
          </a:p>
          <a:p>
            <a:pPr lvl="2">
              <a:lnSpc>
                <a:spcPct val="125000"/>
              </a:lnSpc>
            </a:pPr>
            <a:r>
              <a:rPr lang="en-US" dirty="0"/>
              <a:t>Additional parameters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body </a:t>
            </a:r>
            <a:r>
              <a:rPr lang="en-US" dirty="0"/>
              <a:t>– optional data, e.g. posted form fields</a:t>
            </a:r>
          </a:p>
          <a:p>
            <a:pPr>
              <a:lnSpc>
                <a:spcPct val="125000"/>
              </a:lnSpc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5307A7-5EFB-429B-91B4-4482C94C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Message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459737" y="3474000"/>
            <a:ext cx="6477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&lt;method&gt; &lt;resource&gt; HTTP/&lt;version&gt;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12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GET Request – Example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of HTTP </a:t>
            </a:r>
            <a:r>
              <a:rPr lang="en-GB" b="1" dirty="0">
                <a:solidFill>
                  <a:schemeClr val="bg1"/>
                </a:solidFill>
              </a:rPr>
              <a:t>GET</a:t>
            </a:r>
            <a:r>
              <a:rPr lang="en-GB" dirty="0"/>
              <a:t> request: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24456" y="2133600"/>
            <a:ext cx="10918032" cy="1600438"/>
          </a:xfrm>
          <a:prstGeom prst="rect">
            <a:avLst/>
          </a:prstGeom>
          <a:noFill/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spc="-20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spc="-2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spc="-20" noProof="1">
                <a:latin typeface="Consolas" pitchFamily="49" charset="0"/>
                <a:cs typeface="Consolas" pitchFamily="49" charset="0"/>
              </a:rPr>
              <a:t>/index.html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spc="-20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spc="-20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i="1" spc="-2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91000" y="4031659"/>
            <a:ext cx="4088825" cy="585087"/>
          </a:xfrm>
          <a:prstGeom prst="wedgeRoundRectCallout">
            <a:avLst>
              <a:gd name="adj1" fmla="val -21889"/>
              <a:gd name="adj2" fmla="val -16654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The request body is empty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241000" y="2166412"/>
            <a:ext cx="3581400" cy="555746"/>
          </a:xfrm>
          <a:prstGeom prst="wedgeRoundRectCallout">
            <a:avLst>
              <a:gd name="adj1" fmla="val -56897"/>
              <a:gd name="adj2" fmla="val -1523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HTTP request line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2991000" y="3114000"/>
            <a:ext cx="3376092" cy="522346"/>
          </a:xfrm>
          <a:prstGeom prst="wedgeRoundRectCallout">
            <a:avLst>
              <a:gd name="adj1" fmla="val -36215"/>
              <a:gd name="adj2" fmla="val -83045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HTTP request headers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13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2001" y="1066801"/>
            <a:ext cx="11804822" cy="5570355"/>
          </a:xfrm>
        </p:spPr>
        <p:txBody>
          <a:bodyPr/>
          <a:lstStyle/>
          <a:p>
            <a:r>
              <a:rPr lang="en-GB" dirty="0"/>
              <a:t>Example of HTTP </a:t>
            </a:r>
            <a:r>
              <a:rPr lang="en-GB" b="1" dirty="0">
                <a:solidFill>
                  <a:schemeClr val="bg1"/>
                </a:solidFill>
              </a:rPr>
              <a:t>POST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request:</a:t>
            </a:r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POST Request – Example</a:t>
            </a:r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912812" y="1846944"/>
            <a:ext cx="1059338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/login.html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Content-Type: application/x-www-form-urlencoded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username=testUser&amp;password=topSecret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977402" y="1856884"/>
            <a:ext cx="2971800" cy="555746"/>
          </a:xfrm>
          <a:prstGeom prst="wedgeRoundRectCallout">
            <a:avLst>
              <a:gd name="adj1" fmla="val -71492"/>
              <a:gd name="adj2" fmla="val -1200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943227" y="2446279"/>
            <a:ext cx="3562973" cy="555746"/>
          </a:xfrm>
          <a:prstGeom prst="wedgeRoundRectCallout">
            <a:avLst>
              <a:gd name="adj1" fmla="val -166771"/>
              <a:gd name="adj2" fmla="val -48696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request 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531000" y="4400990"/>
            <a:ext cx="3691022" cy="920690"/>
          </a:xfrm>
          <a:prstGeom prst="wedgeRoundRectCallout">
            <a:avLst>
              <a:gd name="adj1" fmla="val -35322"/>
              <a:gd name="adj2" fmla="val -7723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7FFE7"/>
                </a:solidFill>
                <a:cs typeface="Consolas" pitchFamily="49" charset="0"/>
              </a:rPr>
              <a:t>The 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request</a:t>
            </a:r>
            <a:r>
              <a:rPr lang="en-US" sz="2400" b="1" noProof="1">
                <a:solidFill>
                  <a:srgbClr val="F7FFE7"/>
                </a:solidFill>
                <a:cs typeface="Consolas" pitchFamily="49" charset="0"/>
              </a:rPr>
              <a:t> body holds the submitted form data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00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5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&amp;Rcy;&amp;iecy;&amp;zcy;&amp;ucy;&amp;lcy;&amp;tcy;&amp;acy;&amp;tcy; &amp;scy; &amp;icy;&amp;zcy;&amp;ocy;&amp;bcy;&amp;rcy;&amp;acy;&amp;zhcy;&amp;iecy;&amp;ncy;&amp;icy;&amp;iecy; &amp;zcy;&amp;acy; response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1371601"/>
            <a:ext cx="2512123" cy="251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HTTP Response​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What is a HTTP Response?</a:t>
            </a:r>
          </a:p>
        </p:txBody>
      </p:sp>
    </p:spTree>
    <p:extLst>
      <p:ext uri="{BB962C8B-B14F-4D97-AF65-F5344CB8AC3E}">
        <p14:creationId xmlns:p14="http://schemas.microsoft.com/office/powerpoint/2010/main" val="18599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Message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response message </a:t>
            </a:r>
            <a:r>
              <a:rPr lang="en-US" dirty="0"/>
              <a:t>sent by the HTTP server consists of:</a:t>
            </a:r>
          </a:p>
          <a:p>
            <a:pPr lvl="1"/>
            <a:r>
              <a:rPr lang="en-US" dirty="0"/>
              <a:t>HTTP response </a:t>
            </a:r>
            <a:r>
              <a:rPr lang="en-US" b="1" dirty="0">
                <a:solidFill>
                  <a:schemeClr val="bg1"/>
                </a:solidFill>
              </a:rPr>
              <a:t>status line</a:t>
            </a:r>
          </a:p>
          <a:p>
            <a:pPr lvl="2"/>
            <a:r>
              <a:rPr lang="en-US" dirty="0"/>
              <a:t>Protocol version</a:t>
            </a:r>
          </a:p>
          <a:p>
            <a:pPr lvl="2"/>
            <a:r>
              <a:rPr lang="en-US" dirty="0"/>
              <a:t>Status code</a:t>
            </a:r>
          </a:p>
          <a:p>
            <a:pPr lvl="2"/>
            <a:r>
              <a:rPr lang="en-US" dirty="0"/>
              <a:t>Status phrase</a:t>
            </a:r>
          </a:p>
          <a:p>
            <a:pPr lvl="1"/>
            <a:r>
              <a:rPr lang="en-US" dirty="0"/>
              <a:t>Response </a:t>
            </a:r>
            <a:r>
              <a:rPr lang="en-US" b="1" dirty="0">
                <a:solidFill>
                  <a:schemeClr val="bg1"/>
                </a:solidFill>
              </a:rPr>
              <a:t>headers</a:t>
            </a:r>
          </a:p>
          <a:p>
            <a:pPr lvl="2"/>
            <a:r>
              <a:rPr lang="en-US" dirty="0"/>
              <a:t>Provide meta data about the returned resource</a:t>
            </a:r>
          </a:p>
          <a:p>
            <a:pPr lvl="1"/>
            <a:r>
              <a:rPr lang="en-US" dirty="0"/>
              <a:t>Response </a:t>
            </a:r>
            <a:r>
              <a:rPr lang="en-US" b="1" dirty="0">
                <a:solidFill>
                  <a:schemeClr val="bg1"/>
                </a:solidFill>
              </a:rPr>
              <a:t>body</a:t>
            </a:r>
          </a:p>
          <a:p>
            <a:pPr lvl="2"/>
            <a:r>
              <a:rPr lang="en-US" dirty="0"/>
              <a:t>The content of the HTTP response (data)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765873" y="2709000"/>
            <a:ext cx="6987157" cy="1649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HTTP/&lt;version&gt; &lt;status code&gt; &lt;status text&gt;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&lt;response body – the requested resource&gt;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05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588" y="1113965"/>
            <a:ext cx="11804822" cy="5570355"/>
          </a:xfrm>
        </p:spPr>
        <p:txBody>
          <a:bodyPr/>
          <a:lstStyle/>
          <a:p>
            <a:r>
              <a:rPr lang="en-GB" dirty="0"/>
              <a:t>Example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GB" b="1" dirty="0">
                <a:solidFill>
                  <a:schemeClr val="bg1"/>
                </a:solidFill>
              </a:rPr>
              <a:t>response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from the Web server: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7736" y="1828800"/>
            <a:ext cx="10253664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OK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Date: Fri, 17 Jul 2020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6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&lt;head&gt;&lt;title&gt;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&lt;body&gt;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Test HTML page.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934718" y="1707378"/>
            <a:ext cx="4228119" cy="634078"/>
          </a:xfrm>
          <a:prstGeom prst="wedgeRoundRectCallout">
            <a:avLst>
              <a:gd name="adj1" fmla="val -94975"/>
              <a:gd name="adj2" fmla="val 1215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724954" y="3378686"/>
            <a:ext cx="2647646" cy="1040915"/>
          </a:xfrm>
          <a:prstGeom prst="wedgeRoundRectCallout">
            <a:avLst>
              <a:gd name="adj1" fmla="val -86687"/>
              <a:gd name="adj2" fmla="val -4110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848600" y="4963337"/>
            <a:ext cx="2667000" cy="1036836"/>
          </a:xfrm>
          <a:prstGeom prst="wedgeRoundRectCallout">
            <a:avLst>
              <a:gd name="adj1" fmla="val -72466"/>
              <a:gd name="adj2" fmla="val 2851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405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Codes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HTTP response code classes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1xx</a:t>
            </a:r>
            <a:r>
              <a:rPr lang="en-US" dirty="0"/>
              <a:t>: informational (e.g., "</a:t>
            </a:r>
            <a:r>
              <a:rPr lang="en-US" b="1" dirty="0">
                <a:solidFill>
                  <a:schemeClr val="bg1"/>
                </a:solidFill>
              </a:rPr>
              <a:t>100</a:t>
            </a:r>
            <a:r>
              <a:rPr lang="en-US" dirty="0"/>
              <a:t> Continue")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2xx</a:t>
            </a:r>
            <a:r>
              <a:rPr lang="en-US" dirty="0"/>
              <a:t>: successful (e.g., "</a:t>
            </a:r>
            <a:r>
              <a:rPr lang="en-US" b="1" dirty="0">
                <a:solidFill>
                  <a:schemeClr val="bg1"/>
                </a:solidFill>
              </a:rPr>
              <a:t>200</a:t>
            </a:r>
            <a:r>
              <a:rPr lang="en-US" dirty="0"/>
              <a:t> OK", "</a:t>
            </a:r>
            <a:r>
              <a:rPr lang="en-US" b="1" dirty="0">
                <a:solidFill>
                  <a:schemeClr val="bg1"/>
                </a:solidFill>
              </a:rPr>
              <a:t>201</a:t>
            </a:r>
            <a:r>
              <a:rPr lang="en-US" dirty="0"/>
              <a:t> Created")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3xx</a:t>
            </a:r>
            <a:r>
              <a:rPr lang="en-US" dirty="0"/>
              <a:t>: redirection (e.g., "</a:t>
            </a:r>
            <a:r>
              <a:rPr lang="en-US" b="1" dirty="0">
                <a:solidFill>
                  <a:schemeClr val="bg1"/>
                </a:solidFill>
              </a:rPr>
              <a:t>304</a:t>
            </a:r>
            <a:r>
              <a:rPr lang="en-US" dirty="0"/>
              <a:t> Not Modified"</a:t>
            </a:r>
            <a:r>
              <a:rPr lang="bg-BG" dirty="0"/>
              <a:t>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301</a:t>
            </a:r>
            <a:r>
              <a:rPr lang="en-US" dirty="0"/>
              <a:t> Moved Permanently", "</a:t>
            </a:r>
            <a:r>
              <a:rPr lang="en-US" b="1" dirty="0">
                <a:solidFill>
                  <a:schemeClr val="bg1"/>
                </a:solidFill>
              </a:rPr>
              <a:t>302</a:t>
            </a:r>
            <a:r>
              <a:rPr lang="en-US" dirty="0"/>
              <a:t> Found")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4xx</a:t>
            </a:r>
            <a:r>
              <a:rPr lang="en-US" dirty="0"/>
              <a:t>: client error (e.g., "</a:t>
            </a:r>
            <a:r>
              <a:rPr lang="en-US" b="1" dirty="0">
                <a:solidFill>
                  <a:schemeClr val="bg1"/>
                </a:solidFill>
              </a:rPr>
              <a:t>400</a:t>
            </a:r>
            <a:r>
              <a:rPr lang="en-US" dirty="0"/>
              <a:t> Bad Request", "</a:t>
            </a:r>
            <a:r>
              <a:rPr lang="en-US" b="1" dirty="0">
                <a:solidFill>
                  <a:schemeClr val="bg1"/>
                </a:solidFill>
              </a:rPr>
              <a:t>404</a:t>
            </a:r>
            <a:r>
              <a:rPr lang="en-US" dirty="0"/>
              <a:t> Not Found",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401</a:t>
            </a:r>
            <a:r>
              <a:rPr lang="en-US" dirty="0"/>
              <a:t> Unauthorized", "</a:t>
            </a:r>
            <a:r>
              <a:rPr lang="en-US" b="1" dirty="0">
                <a:solidFill>
                  <a:schemeClr val="bg1"/>
                </a:solidFill>
              </a:rPr>
              <a:t>409</a:t>
            </a:r>
            <a:r>
              <a:rPr lang="en-US" dirty="0"/>
              <a:t> Conflict")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5xx</a:t>
            </a:r>
            <a:r>
              <a:rPr lang="en-US" dirty="0"/>
              <a:t>: server error (e.g., "</a:t>
            </a:r>
            <a:r>
              <a:rPr lang="en-US" b="1" dirty="0">
                <a:solidFill>
                  <a:schemeClr val="bg1"/>
                </a:solidFill>
              </a:rPr>
              <a:t>500</a:t>
            </a:r>
            <a:r>
              <a:rPr lang="en-US" dirty="0"/>
              <a:t> Internal Server Error",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503</a:t>
            </a:r>
            <a:r>
              <a:rPr lang="en-US" dirty="0"/>
              <a:t> Service Unavailable")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92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DEBEB-1172-47D0-B257-62B7B1022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Http Basics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 Response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MIME and Media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Web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Html Forms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Http/2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96873-73CA-48E9-B154-B37E16C6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060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192128" y="1091494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 of </a:t>
            </a:r>
            <a:r>
              <a:rPr lang="en-US" b="1" dirty="0">
                <a:solidFill>
                  <a:schemeClr val="bg1"/>
                </a:solidFill>
              </a:rPr>
              <a:t>HTTP response </a:t>
            </a:r>
            <a:r>
              <a:rPr lang="en-US" dirty="0"/>
              <a:t>with error result:</a:t>
            </a:r>
          </a:p>
          <a:p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 Error Response – Example</a:t>
            </a: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64390" y="1811724"/>
            <a:ext cx="114602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404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Not Found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Date: Fri, 17 Nov 2020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3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&lt;html&gt;&lt;head&gt;&lt;title&gt;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404 Not Found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Not Found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The requested URL /img/logo.gif was not found on this server.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 &lt;hr&gt;&lt;address&gt;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Apache/2.2.14 Server at Port 80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6951000" y="1702160"/>
            <a:ext cx="3555931" cy="638953"/>
          </a:xfrm>
          <a:prstGeom prst="wedgeRoundRectCallout">
            <a:avLst>
              <a:gd name="adj1" fmla="val -97731"/>
              <a:gd name="adj2" fmla="val 17334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response status line</a:t>
            </a: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6951000" y="2951779"/>
            <a:ext cx="3352800" cy="650304"/>
          </a:xfrm>
          <a:prstGeom prst="wedgeRoundRectCallout">
            <a:avLst>
              <a:gd name="adj1" fmla="val -99959"/>
              <a:gd name="adj2" fmla="val 520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response headers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8148241" y="4502952"/>
            <a:ext cx="3578640" cy="625839"/>
          </a:xfrm>
          <a:prstGeom prst="wedgeRoundRectCallout">
            <a:avLst>
              <a:gd name="adj1" fmla="val -77042"/>
              <a:gd name="adj2" fmla="val 3776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HTTP response body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755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 requesting a moved URL: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following HTTP response (</a:t>
            </a:r>
            <a:r>
              <a:rPr lang="en-US" b="1" dirty="0">
                <a:solidFill>
                  <a:schemeClr val="bg1"/>
                </a:solidFill>
              </a:rPr>
              <a:t>301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Moved Permanently) tells</a:t>
            </a:r>
            <a:br>
              <a:rPr lang="bg-BG" dirty="0"/>
            </a:br>
            <a:r>
              <a:rPr lang="en-US" dirty="0"/>
              <a:t>the browser to request another URL: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Browser Redirection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87424" y="1981200"/>
            <a:ext cx="10213976" cy="1495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 HTTP/1.1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http://softuni.org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87424" y="5114989"/>
            <a:ext cx="1021397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301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Moved Permanently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Location: http://softuni.bg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248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dirty="0"/>
              <a:t> response header the server specifies how the output should be processed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54237" y="3453363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text/html; charset=utf-8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56009" y="4248322"/>
            <a:ext cx="10773992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Content-Disposition:</a:t>
            </a:r>
            <a:r>
              <a:rPr lang="en-US" sz="23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attachment; filename="Report-April-2020.pdf"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891787" y="1905997"/>
            <a:ext cx="4890624" cy="1029473"/>
          </a:xfrm>
          <a:prstGeom prst="wedgeRoundRectCallout">
            <a:avLst>
              <a:gd name="adj1" fmla="val -57910"/>
              <a:gd name="adj2" fmla="val 9882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UTF-8 encoded HTML page. Will be shown in the browser.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376000" y="5457171"/>
            <a:ext cx="5562600" cy="1066800"/>
          </a:xfrm>
          <a:prstGeom prst="wedgeRoundRectCallout">
            <a:avLst>
              <a:gd name="adj1" fmla="val 5924"/>
              <a:gd name="adj2" fmla="val -9130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This will download a PDF file named </a:t>
            </a:r>
            <a:br>
              <a:rPr lang="en-US" sz="2800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Report-April-2020.pdf</a:t>
            </a:r>
            <a:endParaRPr lang="en-US" sz="2800" b="1" noProof="1">
              <a:solidFill>
                <a:schemeClr val="bg1"/>
              </a:solidFill>
              <a:cs typeface="Consolas" pitchFamily="49" charset="0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754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600201"/>
            <a:ext cx="2743200" cy="2084311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MIME and Media Types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Multi-Purpose Internet Mail Extensions</a:t>
            </a:r>
          </a:p>
        </p:txBody>
      </p:sp>
    </p:spTree>
    <p:extLst>
      <p:ext uri="{BB962C8B-B14F-4D97-AF65-F5344CB8AC3E}">
        <p14:creationId xmlns:p14="http://schemas.microsoft.com/office/powerpoint/2010/main" val="181439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1588" y="1066801"/>
            <a:ext cx="12188825" cy="5791199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M</a:t>
            </a:r>
            <a:r>
              <a:rPr lang="en-US" sz="3200" b="1" dirty="0">
                <a:solidFill>
                  <a:schemeClr val="bg1"/>
                </a:solidFill>
                <a:hlinkClick r:id="rId2"/>
              </a:rPr>
              <a:t>IME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==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ulti-Purpose </a:t>
            </a:r>
            <a:r>
              <a:rPr lang="en-US" sz="3200" b="1" dirty="0">
                <a:solidFill>
                  <a:schemeClr val="bg1"/>
                </a:solidFill>
              </a:rPr>
              <a:t>I</a:t>
            </a:r>
            <a:r>
              <a:rPr lang="en-US" sz="3200" dirty="0"/>
              <a:t>nternet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ail </a:t>
            </a:r>
            <a:r>
              <a:rPr lang="en-US" sz="3200" b="1" dirty="0">
                <a:solidFill>
                  <a:schemeClr val="bg1"/>
                </a:solidFill>
              </a:rPr>
              <a:t>E</a:t>
            </a:r>
            <a:r>
              <a:rPr lang="en-US" sz="3200" dirty="0"/>
              <a:t>xtensions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Internet standard for encoding 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Originally developed for email attachments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Used in many Internet protocols like HTTP and SMTP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MIME defines several concepts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text/html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image/gif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application/pdf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sz="2800" dirty="0"/>
              <a:t>Content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charset</a:t>
            </a:r>
            <a:r>
              <a:rPr lang="en-US" sz="2800" dirty="0"/>
              <a:t>, e.g.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utf-8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ascii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windows-1251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Content-Disposition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attachment;</a:t>
            </a:r>
            <a:r>
              <a:rPr lang="en-US" sz="3000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filename=logo.jpg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Multipart messages (multiple resources in a single document)</a:t>
            </a:r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 is MIME?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2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1930231"/>
              </p:ext>
            </p:extLst>
          </p:nvPr>
        </p:nvGraphicFramePr>
        <p:xfrm>
          <a:off x="1563688" y="1447800"/>
          <a:ext cx="879951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solidFill>
                            <a:schemeClr val="tx1"/>
                          </a:solidFill>
                          <a:effectLst/>
                        </a:rPr>
                        <a:t>MIME Type / 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1">
                          <a:effectLst/>
                        </a:rPr>
                        <a:t>application/json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JSON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PNG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GIF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video/mp4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MP4</a:t>
                      </a:r>
                      <a:r>
                        <a:rPr lang="en-GB" sz="2800" baseline="0" noProof="1">
                          <a:effectLst/>
                        </a:rPr>
                        <a:t> video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application/pdf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PDF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GB" dirty="0"/>
              <a:t>Common MIME Media Types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02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ools PNG Imag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46" y="1219200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HTTP Tools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Tools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9126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HTTP Tools for Developers – Browser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92704"/>
            <a:ext cx="5562599" cy="46614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Chrome Developer Tools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60299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Firebug</a:t>
            </a:r>
            <a:endParaRPr lang="en-US" sz="2800" dirty="0"/>
          </a:p>
        </p:txBody>
      </p:sp>
      <p:pic>
        <p:nvPicPr>
          <p:cNvPr id="10" name="Picture 2" descr="https://puu.sh/tppN9/f699aa70d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1149" y="1292704"/>
            <a:ext cx="5399178" cy="467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HTTP Tools for Developers – Browser (2)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92100" y="5523905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Postman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639461" y="5546031"/>
            <a:ext cx="2690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hlinkClick r:id="rId3"/>
              </a:rPr>
              <a:t>RESTClient</a:t>
            </a:r>
            <a:endParaRPr lang="en-US" sz="2800" dirty="0"/>
          </a:p>
        </p:txBody>
      </p:sp>
      <p:pic>
        <p:nvPicPr>
          <p:cNvPr id="9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00" y="2452423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&amp;Rcy;&amp;iecy;&amp;zcy;&amp;ucy;&amp;lcy;&amp;tcy;&amp;acy;&amp;tcy; &amp;scy; &amp;icy;&amp;zcy;&amp;ocy;&amp;bcy;&amp;rcy;&amp;acy;&amp;zhcy;&amp;iecy;&amp;ncy;&amp;icy;&amp;iecy; &amp;zcy;&amp;acy; restClient firefox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2438401"/>
            <a:ext cx="2272697" cy="22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0" y="2450063"/>
            <a:ext cx="2272698" cy="2272698"/>
          </a:xfrm>
          <a:prstGeom prst="rect">
            <a:avLst/>
          </a:prstGeom>
        </p:spPr>
      </p:pic>
      <p:sp>
        <p:nvSpPr>
          <p:cNvPr id="12" name="TextBox 6"/>
          <p:cNvSpPr txBox="1"/>
          <p:nvPr/>
        </p:nvSpPr>
        <p:spPr>
          <a:xfrm>
            <a:off x="1320523" y="5534652"/>
            <a:ext cx="237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7"/>
              </a:rPr>
              <a:t>Insomnia Rest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977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 Tools for Developers – Postman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4701000" y="5983780"/>
            <a:ext cx="237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Postman</a:t>
            </a:r>
            <a:endParaRPr lang="en-US" sz="2800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00" y="1380638"/>
            <a:ext cx="9045000" cy="462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0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rgbClr val="FFA000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 dirty="0"/>
              <a:t>#java-web</a:t>
            </a:r>
            <a:endParaRPr lang="en-US" sz="9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83165"/>
            <a:ext cx="9503571" cy="882654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92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HTTP Tools for Developers – Insomnia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00" y="1491793"/>
            <a:ext cx="7499097" cy="3964413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4701000" y="5983780"/>
            <a:ext cx="237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Insomnia Rest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760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130" y="2286379"/>
            <a:ext cx="1103445" cy="906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56" y="2378243"/>
            <a:ext cx="1021656" cy="612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209801"/>
            <a:ext cx="983143" cy="983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339" y="1734549"/>
            <a:ext cx="894786" cy="1072135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145676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 system that processes requests via </a:t>
            </a:r>
            <a:r>
              <a:rPr lang="en-US" b="1" dirty="0">
                <a:solidFill>
                  <a:schemeClr val="bg1"/>
                </a:solidFill>
              </a:rPr>
              <a:t>HTTP</a:t>
            </a:r>
            <a:r>
              <a:rPr lang="en-US" dirty="0"/>
              <a:t>, the basic </a:t>
            </a:r>
            <a:br>
              <a:rPr lang="en-US" dirty="0"/>
            </a:br>
            <a:r>
              <a:rPr lang="en-US" dirty="0"/>
              <a:t>network protocol 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 is a Web Server?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61355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87" y="3318596"/>
            <a:ext cx="2733678" cy="22459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297" y="3275513"/>
            <a:ext cx="1638463" cy="19632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820764" y="4321442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86401" y="3798221"/>
            <a:ext cx="2534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Communication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37759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436542"/>
            <a:ext cx="2531052" cy="1516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635" y="5650097"/>
            <a:ext cx="709891" cy="7098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53" y="5660891"/>
            <a:ext cx="705707" cy="7057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74" y="5608747"/>
            <a:ext cx="771119" cy="771119"/>
          </a:xfrm>
          <a:prstGeom prst="rect">
            <a:avLst/>
          </a:prstGeom>
        </p:spPr>
      </p:pic>
      <p:sp>
        <p:nvSpPr>
          <p:cNvPr id="1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25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85413" y="499490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URL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6229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63364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2401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14910" y="3206495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7" y="1997871"/>
            <a:ext cx="2020543" cy="1660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65" y="1686750"/>
            <a:ext cx="1638463" cy="196321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731302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71545" y="2729759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62401" y="2260718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44495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25000" y="1162077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412" y="1790187"/>
            <a:ext cx="1800254" cy="180025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6850" y="4881037"/>
            <a:ext cx="2064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Protocols: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HTTP</a:t>
            </a:r>
            <a:br>
              <a:rPr lang="en-US" sz="2800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FTP</a:t>
            </a:r>
            <a:br>
              <a:rPr lang="en-US" sz="2800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WebSocket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329020" y="3581929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638724" y="4224274"/>
            <a:ext cx="6900" cy="611538"/>
          </a:xfrm>
          <a:prstGeom prst="straightConnector1">
            <a:avLst/>
          </a:prstGeom>
          <a:ln w="635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8736466" y="3220759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883768" y="5829915"/>
            <a:ext cx="7065580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http://localhost:8000/softuni.jpg</a:t>
            </a: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3926239" y="4966901"/>
            <a:ext cx="1614857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Protocol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5851680" y="4954939"/>
            <a:ext cx="1126085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Host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7" name="AutoShape 25"/>
          <p:cNvSpPr>
            <a:spLocks noChangeArrowheads="1"/>
          </p:cNvSpPr>
          <p:nvPr/>
        </p:nvSpPr>
        <p:spPr bwMode="auto">
          <a:xfrm>
            <a:off x="7293219" y="4934950"/>
            <a:ext cx="920027" cy="551227"/>
          </a:xfrm>
          <a:prstGeom prst="wedgeRoundRectCallout">
            <a:avLst>
              <a:gd name="adj1" fmla="val 53184"/>
              <a:gd name="adj2" fmla="val 92178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Port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8497013" y="4926932"/>
            <a:ext cx="1614857" cy="551227"/>
          </a:xfrm>
          <a:prstGeom prst="wedgeRoundRectCallout">
            <a:avLst>
              <a:gd name="adj1" fmla="val 32745"/>
              <a:gd name="adj2" fmla="val 86769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Resource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6" y="3739113"/>
            <a:ext cx="709891" cy="7098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4" y="3749907"/>
            <a:ext cx="705707" cy="70570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5" y="3697763"/>
            <a:ext cx="771119" cy="771119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8736466" y="2127500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6" y="2089735"/>
            <a:ext cx="1870776" cy="1120846"/>
          </a:xfrm>
          <a:prstGeom prst="rect">
            <a:avLst/>
          </a:prstGeom>
        </p:spPr>
      </p:pic>
      <p:sp>
        <p:nvSpPr>
          <p:cNvPr id="3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26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6" grpId="0"/>
      <p:bldP spid="17" grpId="0"/>
      <p:bldP spid="18" grpId="0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6229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763364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62401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1" y="3210580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7" y="1997871"/>
            <a:ext cx="2020543" cy="16600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65" y="1686750"/>
            <a:ext cx="1638463" cy="196321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731302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63364" y="2668356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62402" y="2167094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44495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38663" y="4454633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29" y="4943583"/>
            <a:ext cx="1201332" cy="12013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72984" y="6100292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6" y="3739113"/>
            <a:ext cx="709891" cy="7098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4" y="3749907"/>
            <a:ext cx="705707" cy="7057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5" y="3697763"/>
            <a:ext cx="771119" cy="771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6" y="2089735"/>
            <a:ext cx="1870776" cy="11208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050" y="1536693"/>
            <a:ext cx="2263324" cy="22633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45654" y="1162077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812998" y="2585080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960" y="4978852"/>
            <a:ext cx="1273298" cy="1273298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10765178" y="3402062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998689" y="4430907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8736958" y="3733800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91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  <p:bldP spid="17" grpId="0"/>
      <p:bldP spid="19" grpId="0"/>
      <p:bldP spid="25" grpId="0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15" y="1654458"/>
            <a:ext cx="1638463" cy="1963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4645" y="112978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8813" y="4422341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79" y="4911291"/>
            <a:ext cx="1201332" cy="12013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134" y="6068000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04401"/>
            <a:ext cx="2263324" cy="22633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45804" y="1129785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413148" y="2552788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10" y="4946560"/>
            <a:ext cx="1273298" cy="1273298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5365328" y="3369770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98839" y="4398615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337108" y="3701508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6615994" y="2895600"/>
            <a:ext cx="138500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1718071"/>
            <a:ext cx="1887175" cy="18871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534401" y="3899121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Spring</a:t>
            </a:r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568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7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54571" y="-60090"/>
            <a:ext cx="9577597" cy="1110780"/>
          </a:xfrm>
        </p:spPr>
        <p:txBody>
          <a:bodyPr/>
          <a:lstStyle/>
          <a:p>
            <a:r>
              <a:rPr lang="en-US" dirty="0"/>
              <a:t>Most Popular Web Servers (W3Techs)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E63967-8E22-4517-A01D-90E144DD8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1" y="2590801"/>
            <a:ext cx="2377647" cy="2377647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00" y="1381319"/>
            <a:ext cx="4315427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52401" y="-37263"/>
            <a:ext cx="9577597" cy="1110780"/>
          </a:xfrm>
        </p:spPr>
        <p:txBody>
          <a:bodyPr/>
          <a:lstStyle/>
          <a:p>
            <a:r>
              <a:rPr lang="en-US" dirty="0"/>
              <a:t>Most Popular Web Servers (</a:t>
            </a:r>
            <a:r>
              <a:rPr lang="en-US" dirty="0" err="1"/>
              <a:t>NetCraft</a:t>
            </a:r>
            <a:r>
              <a:rPr lang="en-US" dirty="0"/>
              <a:t>) </a:t>
            </a: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80" y="4038601"/>
            <a:ext cx="9011908" cy="21053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00" y="1389891"/>
            <a:ext cx="9337613" cy="2332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2847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&amp;Rcy;&amp;iecy;&amp;zcy;&amp;ucy;&amp;lcy;&amp;tcy;&amp;acy;&amp;tcy; &amp;scy; &amp;icy;&amp;zcy;&amp;ocy;&amp;bcy;&amp;rcy;&amp;acy;&amp;zhcy;&amp;iecy;&amp;ncy;&amp;icy;&amp;iecy; &amp;zcy;&amp;acy; html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10200" y="2057400"/>
            <a:ext cx="1447800" cy="11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for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620" y="2242411"/>
            <a:ext cx="92659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http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4175">
            <a:off x="6900662" y="2242410"/>
            <a:ext cx="92659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HTML Forms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Form Method and Action</a:t>
            </a:r>
          </a:p>
        </p:txBody>
      </p:sp>
    </p:spTree>
    <p:extLst>
      <p:ext uri="{BB962C8B-B14F-4D97-AF65-F5344CB8AC3E}">
        <p14:creationId xmlns:p14="http://schemas.microsoft.com/office/powerpoint/2010/main" val="252777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Down 11"/>
          <p:cNvSpPr/>
          <p:nvPr/>
        </p:nvSpPr>
        <p:spPr>
          <a:xfrm>
            <a:off x="5881846" y="3406431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Arrow: Down 13"/>
          <p:cNvSpPr/>
          <p:nvPr/>
        </p:nvSpPr>
        <p:spPr>
          <a:xfrm>
            <a:off x="5881845" y="4996514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Defines where to submit the form data:</a:t>
            </a:r>
          </a:p>
          <a:p>
            <a:endParaRPr lang="bg-BG" dirty="0"/>
          </a:p>
        </p:txBody>
      </p:sp>
      <p:sp>
        <p:nvSpPr>
          <p:cNvPr id="2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HTML Forms – Action Attribute</a:t>
            </a:r>
            <a:endParaRPr lang="bg-BG" dirty="0"/>
          </a:p>
        </p:txBody>
      </p:sp>
      <p:pic>
        <p:nvPicPr>
          <p:cNvPr id="27" name="Picture 2" descr="https://puu.sh/tpoNr/74685dbf3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46" y="4078006"/>
            <a:ext cx="3232728" cy="802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Placeholder 5"/>
          <p:cNvSpPr txBox="1">
            <a:spLocks/>
          </p:cNvSpPr>
          <p:nvPr/>
        </p:nvSpPr>
        <p:spPr>
          <a:xfrm>
            <a:off x="1446211" y="1991316"/>
            <a:ext cx="9296398" cy="124649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action="home.html"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value="Go to homepage"/&gt;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473" y="5837236"/>
            <a:ext cx="2809875" cy="685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2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1" y="1905000"/>
            <a:ext cx="2971800" cy="1562592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HTTP Basics​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Request and Responses</a:t>
            </a:r>
          </a:p>
        </p:txBody>
      </p:sp>
    </p:spTree>
    <p:extLst>
      <p:ext uri="{BB962C8B-B14F-4D97-AF65-F5344CB8AC3E}">
        <p14:creationId xmlns:p14="http://schemas.microsoft.com/office/powerpoint/2010/main" val="26231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HTML Forms – Method Attribute </a:t>
            </a:r>
            <a:endParaRPr lang="bg-BG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8199" y="1939339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action="/"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method="get"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9" name="Arrow: Down 16"/>
          <p:cNvSpPr/>
          <p:nvPr/>
        </p:nvSpPr>
        <p:spPr>
          <a:xfrm rot="16200000">
            <a:off x="4723967" y="4939702"/>
            <a:ext cx="422595" cy="81483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Specifies the HTTP method to use when sending form-data</a:t>
            </a:r>
            <a:endParaRPr lang="bg-BG" dirty="0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706000" y="3159000"/>
            <a:ext cx="3105000" cy="1309253"/>
          </a:xfrm>
          <a:prstGeom prst="wedgeRoundRectCallout">
            <a:avLst>
              <a:gd name="adj1" fmla="val -34156"/>
              <a:gd name="adj2" fmla="val 72186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bg2"/>
                </a:solidFill>
                <a:cs typeface="Consolas" pitchFamily="49" charset="0"/>
              </a:rPr>
              <a:t>The form data is in the URL</a:t>
            </a:r>
            <a:endParaRPr lang="bg-BG" sz="32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4816563"/>
            <a:ext cx="352425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930" y="4847058"/>
            <a:ext cx="3886200" cy="100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855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 txBox="1">
            <a:spLocks/>
          </p:cNvSpPr>
          <p:nvPr/>
        </p:nvSpPr>
        <p:spPr>
          <a:xfrm>
            <a:off x="217709" y="3646712"/>
            <a:ext cx="10972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POST http://localhost/index.html HTTP/1.1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Content-Type: application/x-www-form-urlencoded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Content-Length: 10</a:t>
            </a:r>
          </a:p>
          <a:p>
            <a:pPr>
              <a:lnSpc>
                <a:spcPct val="100000"/>
              </a:lnSpc>
            </a:pPr>
            <a:endParaRPr lang="en-US" sz="2400" noProof="1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name=Pesho</a:t>
            </a:r>
          </a:p>
        </p:txBody>
      </p:sp>
      <p:sp>
        <p:nvSpPr>
          <p:cNvPr id="8" name="Arrow: Down 7"/>
          <p:cNvSpPr/>
          <p:nvPr/>
        </p:nvSpPr>
        <p:spPr>
          <a:xfrm rot="16200000">
            <a:off x="7746452" y="1847223"/>
            <a:ext cx="425984" cy="6774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HTML Forms – Method Attribute (2)</a:t>
            </a:r>
            <a:endParaRPr lang="bg-BG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204891" y="1314000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action="/"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method="post"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811000" y="5484305"/>
            <a:ext cx="3081606" cy="941461"/>
          </a:xfrm>
          <a:prstGeom prst="wedgeRoundRectCallout">
            <a:avLst>
              <a:gd name="adj1" fmla="val -64386"/>
              <a:gd name="adj2" fmla="val -2140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body holds the form data</a:t>
            </a:r>
            <a:endParaRPr lang="bg-BG" sz="24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rrow: Down 11"/>
          <p:cNvSpPr/>
          <p:nvPr/>
        </p:nvSpPr>
        <p:spPr>
          <a:xfrm rot="2329550">
            <a:off x="8757187" y="2756303"/>
            <a:ext cx="577530" cy="79746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146" y="1687456"/>
            <a:ext cx="3293884" cy="89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19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10"/>
          <p:cNvSpPr/>
          <p:nvPr/>
        </p:nvSpPr>
        <p:spPr>
          <a:xfrm>
            <a:off x="5961001" y="3366367"/>
            <a:ext cx="540000" cy="7027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URL Encoded Form Data – Example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90404" y="1276341"/>
            <a:ext cx="1095962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action="/"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method="post"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Age: &lt;input type="text" name="age"/&gt;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71411" y="4103579"/>
            <a:ext cx="10959624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500" noProof="1">
                <a:solidFill>
                  <a:schemeClr val="bg1"/>
                </a:solidFill>
                <a:effectLst/>
              </a:rPr>
              <a:t>POST</a:t>
            </a:r>
            <a:r>
              <a:rPr lang="en-US" sz="2500" noProof="1">
                <a:solidFill>
                  <a:schemeClr val="tx1"/>
                </a:solidFill>
                <a:effectLst/>
              </a:rPr>
              <a:t> http://localhost/cgi-bin/index.cgi HTTP/1.1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Content-Type: </a:t>
            </a:r>
            <a:r>
              <a:rPr lang="en-US" sz="2500" noProof="1">
                <a:solidFill>
                  <a:schemeClr val="bg1"/>
                </a:solidFill>
                <a:effectLst/>
              </a:rPr>
              <a:t>application/x-www-form-urlencoded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Content-Length: 23</a:t>
            </a:r>
          </a:p>
          <a:p>
            <a:endParaRPr lang="en-US" sz="2500" noProof="1">
              <a:solidFill>
                <a:schemeClr val="tx1"/>
              </a:solidFill>
              <a:effectLst/>
            </a:endParaRPr>
          </a:p>
          <a:p>
            <a:r>
              <a:rPr lang="en-US" sz="2500" noProof="1">
                <a:solidFill>
                  <a:schemeClr val="bg1"/>
                </a:solidFill>
                <a:effectLst/>
              </a:rPr>
              <a:t>name</a:t>
            </a:r>
            <a:r>
              <a:rPr lang="en-US" sz="2500" noProof="1">
                <a:solidFill>
                  <a:schemeClr val="tx1"/>
                </a:solidFill>
                <a:effectLst/>
              </a:rPr>
              <a:t>=</a:t>
            </a:r>
            <a:r>
              <a:rPr lang="en-US" sz="2500" noProof="1">
                <a:solidFill>
                  <a:schemeClr val="bg1"/>
                </a:solidFill>
                <a:effectLst/>
              </a:rPr>
              <a:t>Maria+Smith</a:t>
            </a:r>
            <a:r>
              <a:rPr lang="en-US" sz="2500" noProof="1">
                <a:solidFill>
                  <a:schemeClr val="tx1"/>
                </a:solidFill>
                <a:effectLst/>
              </a:rPr>
              <a:t>&amp;</a:t>
            </a:r>
            <a:r>
              <a:rPr lang="en-US" sz="2500" noProof="1">
                <a:solidFill>
                  <a:schemeClr val="bg1"/>
                </a:solidFill>
                <a:effectLst/>
              </a:rPr>
              <a:t>age</a:t>
            </a:r>
            <a:r>
              <a:rPr lang="en-US" sz="2500" noProof="1">
                <a:solidFill>
                  <a:schemeClr val="tx1"/>
                </a:solidFill>
                <a:effectLst/>
              </a:rPr>
              <a:t>=</a:t>
            </a:r>
            <a:r>
              <a:rPr lang="en-US" sz="2500" noProof="1">
                <a:solidFill>
                  <a:schemeClr val="bg1"/>
                </a:solidFill>
                <a:effectLst/>
              </a:rPr>
              <a:t>19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15200" y="5526480"/>
            <a:ext cx="2667000" cy="998522"/>
          </a:xfrm>
          <a:prstGeom prst="wedgeRoundRectCallout">
            <a:avLst>
              <a:gd name="adj1" fmla="val -78873"/>
              <a:gd name="adj2" fmla="val -6638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 uploads are not supported</a:t>
            </a:r>
            <a:endParaRPr lang="bg-BG" sz="24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1" name="Picture 2" descr="https://puu.sh/tsPRe/e96381f4f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01" y="2465916"/>
            <a:ext cx="4114800" cy="165272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027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82CD99-B57C-4CA4-85F1-A0D703641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2600"/>
            <a:ext cx="3124200" cy="1683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HTTP/2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What's New? What's Better? What's HTTP/2</a:t>
            </a:r>
          </a:p>
        </p:txBody>
      </p:sp>
    </p:spTree>
    <p:extLst>
      <p:ext uri="{BB962C8B-B14F-4D97-AF65-F5344CB8AC3E}">
        <p14:creationId xmlns:p14="http://schemas.microsoft.com/office/powerpoint/2010/main" val="19837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DE86E6C-E7CF-4603-B948-46AEFBCFF062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2785177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HTTP/2</a:t>
            </a:r>
            <a:r>
              <a:rPr lang="en-US" sz="2800" dirty="0"/>
              <a:t> (originally named </a:t>
            </a:r>
            <a:r>
              <a:rPr lang="en-US" sz="2800" b="1" dirty="0">
                <a:solidFill>
                  <a:schemeClr val="bg1"/>
                </a:solidFill>
              </a:rPr>
              <a:t>HTTP/2.0</a:t>
            </a:r>
            <a:r>
              <a:rPr lang="en-US" sz="2800" dirty="0"/>
              <a:t>) major revision of the </a:t>
            </a:r>
            <a:r>
              <a:rPr lang="en-US" sz="2800" b="1" dirty="0">
                <a:solidFill>
                  <a:schemeClr val="bg1"/>
                </a:solidFill>
              </a:rPr>
              <a:t>HTTP</a:t>
            </a:r>
            <a:r>
              <a:rPr lang="en-US" sz="2800" dirty="0"/>
              <a:t> network </a:t>
            </a:r>
            <a:br>
              <a:rPr lang="en-US" sz="2800" dirty="0"/>
            </a:br>
            <a:r>
              <a:rPr lang="en-US" sz="2800" dirty="0"/>
              <a:t>protocol used by the </a:t>
            </a:r>
            <a:r>
              <a:rPr lang="en-US" sz="2800" b="1" dirty="0">
                <a:solidFill>
                  <a:schemeClr val="bg1"/>
                </a:solidFill>
              </a:rPr>
              <a:t>World Wide Web</a:t>
            </a:r>
            <a:r>
              <a:rPr lang="en-US" sz="2800" dirty="0"/>
              <a:t>.</a:t>
            </a:r>
          </a:p>
          <a:p>
            <a:pPr lvl="1"/>
            <a:r>
              <a:rPr lang="en-US" sz="2600" dirty="0"/>
              <a:t>Supported by most of the popular web browsers (Chrome, Mozilla, Opera...)</a:t>
            </a:r>
          </a:p>
          <a:p>
            <a:r>
              <a:rPr lang="en-US" sz="2600" dirty="0"/>
              <a:t>Fast &amp; Optimized.</a:t>
            </a:r>
            <a:r>
              <a:rPr lang="bg-BG" sz="2600" dirty="0"/>
              <a:t> </a:t>
            </a:r>
            <a:r>
              <a:rPr lang="en-US" sz="2600" dirty="0"/>
              <a:t>Meets modern web usage requirements.</a:t>
            </a:r>
            <a:endParaRPr lang="bg-BG" sz="2600" dirty="0"/>
          </a:p>
          <a:p>
            <a:r>
              <a:rPr lang="en-US" sz="2600" dirty="0"/>
              <a:t>Completely Backwards-Compatible.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3BAEDBC-FFB2-4DBC-9B53-D5302D4D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What's HTTP/2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9B5CFD-8D2B-4507-89F9-B621B0ED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856453"/>
            <a:ext cx="5715000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3C01ED6-1807-43EE-AE4F-9266AA25CE1E}"/>
              </a:ext>
            </a:extLst>
          </p:cNvPr>
          <p:cNvSpPr txBox="1">
            <a:spLocks/>
          </p:cNvSpPr>
          <p:nvPr/>
        </p:nvSpPr>
        <p:spPr>
          <a:xfrm>
            <a:off x="190404" y="4495800"/>
            <a:ext cx="6057997" cy="1600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dirty="0"/>
              <a:t>As of Jan 2021, </a:t>
            </a:r>
            <a:r>
              <a:rPr lang="en-US" sz="2800" b="1" dirty="0">
                <a:solidFill>
                  <a:schemeClr val="bg1"/>
                </a:solidFill>
              </a:rPr>
              <a:t>50%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of all the websites support </a:t>
            </a:r>
            <a:r>
              <a:rPr lang="en-US" sz="2800" b="1" dirty="0">
                <a:solidFill>
                  <a:schemeClr val="bg1"/>
                </a:solidFill>
              </a:rPr>
              <a:t>HTTP/2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/>
              <a:t>(W3Techs statistics).</a:t>
            </a:r>
          </a:p>
          <a:p>
            <a:endParaRPr lang="en-US" sz="2600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906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27FA31-7BEE-4554-9BEF-BCE95E41A187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4868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/>
              <a:t> </a:t>
            </a:r>
            <a:r>
              <a:rPr lang="en-US" sz="3200" dirty="0"/>
              <a:t>is meant to erase the need of maintaining complex server   infrastructures in order to perform well.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communicates in binary data frames.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introduces several new important elements</a:t>
            </a:r>
          </a:p>
          <a:p>
            <a:pPr lvl="1"/>
            <a:r>
              <a:rPr lang="en-US" sz="3000" dirty="0"/>
              <a:t>HTTP/2 Multiplexing</a:t>
            </a:r>
          </a:p>
          <a:p>
            <a:pPr lvl="1"/>
            <a:r>
              <a:rPr lang="en-US" sz="3000" dirty="0"/>
              <a:t>HTTP/2 Header Compression</a:t>
            </a:r>
          </a:p>
          <a:p>
            <a:pPr lvl="1"/>
            <a:r>
              <a:rPr lang="en-US" sz="3000" dirty="0"/>
              <a:t>HTTP/2 Server Push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ED341F3-2B57-4DB4-9C48-1E8ACF88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What's New?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EA5FC5-4873-42EF-A0B8-0E50EA689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65" y="3841411"/>
            <a:ext cx="5707875" cy="2430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5D58EF-DB84-4E7A-B0D1-351BBCE4B1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3553" y="1952934"/>
            <a:ext cx="3322155" cy="904980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834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633309-7E02-495E-913B-9604135717A5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677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The art of handling multiple streams over a </a:t>
            </a:r>
            <a:r>
              <a:rPr lang="en-US" sz="3200" b="1" dirty="0">
                <a:solidFill>
                  <a:schemeClr val="bg1"/>
                </a:solidFill>
              </a:rPr>
              <a:t>single</a:t>
            </a:r>
            <a:r>
              <a:rPr lang="en-US" sz="3200" dirty="0"/>
              <a:t> TCP connection.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A015DA5-614A-400C-BD3A-E66C57D0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HTTP/2 Multiplexing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0A2DB-A128-41F0-9878-AD5D7099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924239"/>
            <a:ext cx="7620000" cy="4505325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72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4E02C40-02AD-451F-8103-39ED4ED5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-15077"/>
            <a:ext cx="9577597" cy="1110780"/>
          </a:xfrm>
        </p:spPr>
        <p:txBody>
          <a:bodyPr/>
          <a:lstStyle/>
          <a:p>
            <a:r>
              <a:rPr lang="en-US" dirty="0"/>
              <a:t>HTTP/2</a:t>
            </a: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571D0CCE-593B-4347-A68C-88B5947E6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15" y="1447800"/>
            <a:ext cx="6484096" cy="472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8DFED8-44C4-4CEB-97C0-C0EA3B2F4E85}"/>
              </a:ext>
            </a:extLst>
          </p:cNvPr>
          <p:cNvSpPr txBox="1">
            <a:spLocks/>
          </p:cNvSpPr>
          <p:nvPr/>
        </p:nvSpPr>
        <p:spPr>
          <a:xfrm>
            <a:off x="386667" y="1524000"/>
            <a:ext cx="4760999" cy="4648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HTTP/2</a:t>
            </a:r>
            <a:r>
              <a:rPr lang="en-US" sz="3000" dirty="0"/>
              <a:t> maintains a </a:t>
            </a:r>
            <a:r>
              <a:rPr lang="en-US" sz="3000" b="1" dirty="0">
                <a:solidFill>
                  <a:schemeClr val="bg1"/>
                </a:solidFill>
              </a:rPr>
              <a:t>HTTP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Header Table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across requests.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Optimizes communication drastically.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The process is essentially a </a:t>
            </a:r>
            <a:r>
              <a:rPr lang="en-US" sz="3000" b="1" dirty="0">
                <a:solidFill>
                  <a:schemeClr val="bg1"/>
                </a:solidFill>
              </a:rPr>
              <a:t>de-duplication</a:t>
            </a:r>
            <a:r>
              <a:rPr lang="en-US" sz="3000" dirty="0"/>
              <a:t>, rather than compression.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2" name="Овал 1"/>
          <p:cNvSpPr/>
          <p:nvPr/>
        </p:nvSpPr>
        <p:spPr bwMode="auto">
          <a:xfrm>
            <a:off x="5691000" y="1674000"/>
            <a:ext cx="5220000" cy="6750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Текстово поле 2"/>
          <p:cNvSpPr txBox="1"/>
          <p:nvPr/>
        </p:nvSpPr>
        <p:spPr>
          <a:xfrm>
            <a:off x="7086000" y="1699313"/>
            <a:ext cx="2205000" cy="62437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2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solidFill>
                  <a:schemeClr val="bg2"/>
                </a:solidFill>
              </a:rPr>
              <a:t>HTTP/2</a:t>
            </a:r>
          </a:p>
        </p:txBody>
      </p:sp>
    </p:spTree>
    <p:extLst>
      <p:ext uri="{BB962C8B-B14F-4D97-AF65-F5344CB8AC3E}">
        <p14:creationId xmlns:p14="http://schemas.microsoft.com/office/powerpoint/2010/main" val="19712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1DC906-9535-456D-B639-B64BF736F872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12110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HTTP/2 Server Push </a:t>
            </a:r>
            <a:r>
              <a:rPr lang="en-US" sz="3000" dirty="0"/>
              <a:t>is the process of sending resources to clients,        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without</a:t>
            </a:r>
            <a:r>
              <a:rPr lang="en-US" sz="3000" dirty="0"/>
              <a:t> them having to ask for it.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C7B0C74-A74C-4390-97B4-52B45196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HTTP/2 Server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2A2FF-CC85-446E-8FE4-DCEDFCF77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1" y="2667000"/>
            <a:ext cx="10972038" cy="342900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943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28528" y="1405704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69111" y="1801182"/>
            <a:ext cx="8012370" cy="46080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bg2"/>
                </a:solidFill>
              </a:rPr>
              <a:t>HTTP:</a:t>
            </a: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accent1"/>
                </a:solidFill>
              </a:rPr>
              <a:t>HTML</a:t>
            </a:r>
            <a:r>
              <a:rPr lang="en-US" dirty="0">
                <a:solidFill>
                  <a:schemeClr val="bg2"/>
                </a:solidFill>
              </a:rPr>
              <a:t> Forms &amp; Actions.</a:t>
            </a: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accent1"/>
                </a:solidFill>
              </a:rPr>
              <a:t>URLs</a:t>
            </a: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accent1"/>
                </a:solidFill>
              </a:rPr>
              <a:t>Request</a:t>
            </a: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accent1"/>
                </a:solidFill>
              </a:rPr>
              <a:t>Response</a:t>
            </a:r>
          </a:p>
          <a:p>
            <a:pPr>
              <a:buClr>
                <a:schemeClr val="bg2"/>
              </a:buClr>
            </a:pPr>
            <a:r>
              <a:rPr lang="en-US" b="1" dirty="0">
                <a:solidFill>
                  <a:schemeClr val="accent1"/>
                </a:solidFill>
              </a:rPr>
              <a:t>Web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Server</a:t>
            </a:r>
            <a:r>
              <a:rPr lang="en-US" b="1" dirty="0">
                <a:solidFill>
                  <a:schemeClr val="bg2"/>
                </a:solidFill>
              </a:rPr>
              <a:t>:</a:t>
            </a:r>
          </a:p>
          <a:p>
            <a:pPr lvl="1">
              <a:buClr>
                <a:schemeClr val="bg2"/>
              </a:buClr>
            </a:pPr>
            <a:r>
              <a:rPr lang="en-US" b="1" dirty="0">
                <a:solidFill>
                  <a:schemeClr val="accent1"/>
                </a:solidFill>
              </a:rPr>
              <a:t>Web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Communication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907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285350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freevectors.net/files/large/Laptop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0482"/>
            <a:ext cx="2116982" cy="21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Text Transfer Protocol</a:t>
            </a:r>
            <a:endParaRPr lang="bg-BG" dirty="0"/>
          </a:p>
        </p:txBody>
      </p:sp>
      <p:sp>
        <p:nvSpPr>
          <p:cNvPr id="13" name="Arc 12"/>
          <p:cNvSpPr/>
          <p:nvPr/>
        </p:nvSpPr>
        <p:spPr>
          <a:xfrm rot="5400000">
            <a:off x="3811699" y="74501"/>
            <a:ext cx="4187602" cy="69342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stealth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5" name="Callout: Line 14"/>
          <p:cNvSpPr/>
          <p:nvPr/>
        </p:nvSpPr>
        <p:spPr>
          <a:xfrm>
            <a:off x="1219200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allout: Line 16"/>
          <p:cNvSpPr/>
          <p:nvPr/>
        </p:nvSpPr>
        <p:spPr>
          <a:xfrm>
            <a:off x="1562100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allout: Line 17"/>
          <p:cNvSpPr/>
          <p:nvPr/>
        </p:nvSpPr>
        <p:spPr>
          <a:xfrm>
            <a:off x="1888382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allout: Line 18"/>
          <p:cNvSpPr/>
          <p:nvPr/>
        </p:nvSpPr>
        <p:spPr>
          <a:xfrm>
            <a:off x="2286000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allout: Line 23"/>
          <p:cNvSpPr/>
          <p:nvPr/>
        </p:nvSpPr>
        <p:spPr>
          <a:xfrm flipH="1">
            <a:off x="9067800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allout: Line 24"/>
          <p:cNvSpPr/>
          <p:nvPr/>
        </p:nvSpPr>
        <p:spPr>
          <a:xfrm flipH="1">
            <a:off x="8763000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Callout: Line 25"/>
          <p:cNvSpPr/>
          <p:nvPr/>
        </p:nvSpPr>
        <p:spPr>
          <a:xfrm flipH="1">
            <a:off x="8458200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Callout: Line 26"/>
          <p:cNvSpPr/>
          <p:nvPr/>
        </p:nvSpPr>
        <p:spPr>
          <a:xfrm flipH="1">
            <a:off x="8001000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4908277" y="5377304"/>
            <a:ext cx="2286000" cy="953453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(wires / air / fiber)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Arc 12"/>
          <p:cNvSpPr/>
          <p:nvPr/>
        </p:nvSpPr>
        <p:spPr>
          <a:xfrm rot="5400000">
            <a:off x="4293632" y="607052"/>
            <a:ext cx="3223736" cy="57150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0" name="Flowchart: Alternate Process 29"/>
          <p:cNvSpPr/>
          <p:nvPr/>
        </p:nvSpPr>
        <p:spPr>
          <a:xfrm>
            <a:off x="3686585" y="1915052"/>
            <a:ext cx="2133600" cy="527804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6156462" y="1915051"/>
            <a:ext cx="2133600" cy="527804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1752600"/>
            <a:ext cx="17526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248400" y="1752600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08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16" grpId="0" animBg="1"/>
      <p:bldP spid="29" grpId="0" animBg="1"/>
      <p:bldP spid="30" grpId="0" animBg="1"/>
      <p:bldP spid="30" grpId="1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" descr="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0AF62E5C-3C23-4584-BDE7-6E4BD5C13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50" y="2598125"/>
            <a:ext cx="3809789" cy="1583677"/>
          </a:xfrm>
          <a:prstGeom prst="rect">
            <a:avLst/>
          </a:prstGeom>
        </p:spPr>
      </p:pic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SoftUni Diamond Partners</a:t>
            </a:r>
            <a:endParaRPr lang="bg-BG" b="1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pic>
        <p:nvPicPr>
          <p:cNvPr id="18" name="Picture 1" descr="Logo, company name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DAC6746-8290-4A8F-8F83-D9D2CC3191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4281545"/>
            <a:ext cx="2217424" cy="2217424"/>
          </a:xfrm>
          <a:prstGeom prst="rect">
            <a:avLst/>
          </a:prstGeom>
        </p:spPr>
      </p:pic>
      <p:pic>
        <p:nvPicPr>
          <p:cNvPr id="19" name="Picture 6" descr="Graphical user interface, text, application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B21B8F18-2E13-41E7-B73D-7F8307BFC6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" r="14078"/>
          <a:stretch/>
        </p:blipFill>
        <p:spPr>
          <a:xfrm>
            <a:off x="8685287" y="2660271"/>
            <a:ext cx="3067743" cy="1758210"/>
          </a:xfrm>
          <a:prstGeom prst="rect">
            <a:avLst/>
          </a:prstGeom>
        </p:spPr>
      </p:pic>
      <p:pic>
        <p:nvPicPr>
          <p:cNvPr id="20" name="Picture 7" descr="Logo, company name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27F4147E-5CB1-40B2-846E-5761FF7702D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8" b="20168"/>
          <a:stretch/>
        </p:blipFill>
        <p:spPr>
          <a:xfrm>
            <a:off x="8451074" y="1324354"/>
            <a:ext cx="3680990" cy="1152112"/>
          </a:xfrm>
          <a:prstGeom prst="rect">
            <a:avLst/>
          </a:prstGeom>
        </p:spPr>
      </p:pic>
      <p:pic>
        <p:nvPicPr>
          <p:cNvPr id="22" name="Graphic 10">
            <a:hlinkClick r:id="rId11"/>
            <a:extLst>
              <a:ext uri="{FF2B5EF4-FFF2-40B4-BE49-F238E27FC236}">
                <a16:creationId xmlns:a16="http://schemas.microsoft.com/office/drawing/2014/main" id="{5A1E508F-C6CB-4D9A-969C-B1A3A42AFA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00712" y="1567785"/>
            <a:ext cx="4226852" cy="594226"/>
          </a:xfrm>
          <a:prstGeom prst="rect">
            <a:avLst/>
          </a:prstGeom>
        </p:spPr>
      </p:pic>
      <p:pic>
        <p:nvPicPr>
          <p:cNvPr id="24" name="Picture 13" descr="Text&#10;&#10;Description automatically generated with low confidence">
            <a:hlinkClick r:id="rId14"/>
            <a:extLst>
              <a:ext uri="{FF2B5EF4-FFF2-40B4-BE49-F238E27FC236}">
                <a16:creationId xmlns:a16="http://schemas.microsoft.com/office/drawing/2014/main" id="{17C73AA0-41B2-47EE-BD53-AB9EB7E942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07" y="583890"/>
            <a:ext cx="3217091" cy="2414212"/>
          </a:xfrm>
          <a:prstGeom prst="rect">
            <a:avLst/>
          </a:prstGeom>
        </p:spPr>
      </p:pic>
      <p:pic>
        <p:nvPicPr>
          <p:cNvPr id="25" name="Picture 15" descr="Text,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52A556A1-263D-4511-AD59-755C292008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06" y="2749253"/>
            <a:ext cx="3594592" cy="1224656"/>
          </a:xfrm>
          <a:prstGeom prst="rect">
            <a:avLst/>
          </a:prstGeom>
        </p:spPr>
      </p:pic>
      <p:pic>
        <p:nvPicPr>
          <p:cNvPr id="26" name="Picture 17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C225AB77-E094-4E2B-BB12-9C4A40924A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34" y="4515341"/>
            <a:ext cx="3251172" cy="1758210"/>
          </a:xfrm>
          <a:prstGeom prst="rect">
            <a:avLst/>
          </a:prstGeom>
        </p:spPr>
      </p:pic>
      <p:pic>
        <p:nvPicPr>
          <p:cNvPr id="31" name="Picture 4" descr="Background pattern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46857021-465D-4AF3-A5D9-E463341892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131" y="4506963"/>
            <a:ext cx="2697164" cy="1766588"/>
          </a:xfrm>
          <a:prstGeom prst="rect">
            <a:avLst/>
          </a:prstGeom>
        </p:spPr>
      </p:pic>
      <p:pic>
        <p:nvPicPr>
          <p:cNvPr id="32" name="Picture 11" descr="A picture containing 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5E709AC7-B7B0-49BF-8B4E-F7F901D8F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996" y="4719703"/>
            <a:ext cx="2413613" cy="1379207"/>
          </a:xfrm>
          <a:prstGeom prst="rect">
            <a:avLst/>
          </a:prstGeom>
        </p:spPr>
      </p:pic>
      <p:sp>
        <p:nvSpPr>
          <p:cNvPr id="4" name="Правоъгълник: със заоблени ъгли 3">
            <a:extLst>
              <a:ext uri="{FF2B5EF4-FFF2-40B4-BE49-F238E27FC236}">
                <a16:creationId xmlns:a16="http://schemas.microsoft.com/office/drawing/2014/main" id="{4B2E664D-34CE-4624-96B0-08133D588765}"/>
              </a:ext>
            </a:extLst>
          </p:cNvPr>
          <p:cNvSpPr/>
          <p:nvPr/>
        </p:nvSpPr>
        <p:spPr>
          <a:xfrm>
            <a:off x="188142" y="1325262"/>
            <a:ext cx="3584152" cy="1106649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3" name="Правоъгълник: със заоблени ъгли 32">
            <a:extLst>
              <a:ext uri="{FF2B5EF4-FFF2-40B4-BE49-F238E27FC236}">
                <a16:creationId xmlns:a16="http://schemas.microsoft.com/office/drawing/2014/main" id="{15D52253-22B4-432B-AE29-46607BA48C1B}"/>
              </a:ext>
            </a:extLst>
          </p:cNvPr>
          <p:cNvSpPr/>
          <p:nvPr/>
        </p:nvSpPr>
        <p:spPr>
          <a:xfrm>
            <a:off x="3944374" y="1316884"/>
            <a:ext cx="4559685" cy="1106649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4" name="Правоъгълник: със заоблени ъгли 33">
            <a:extLst>
              <a:ext uri="{FF2B5EF4-FFF2-40B4-BE49-F238E27FC236}">
                <a16:creationId xmlns:a16="http://schemas.microsoft.com/office/drawing/2014/main" id="{A8F1DB11-DA78-4E16-9C9F-90E1E27602EE}"/>
              </a:ext>
            </a:extLst>
          </p:cNvPr>
          <p:cNvSpPr/>
          <p:nvPr/>
        </p:nvSpPr>
        <p:spPr>
          <a:xfrm>
            <a:off x="193258" y="2745941"/>
            <a:ext cx="3751115" cy="1310186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5" name="Правоъгълник: със заоблени ъгли 34">
            <a:extLst>
              <a:ext uri="{FF2B5EF4-FFF2-40B4-BE49-F238E27FC236}">
                <a16:creationId xmlns:a16="http://schemas.microsoft.com/office/drawing/2014/main" id="{5B2FDF04-F045-4CE7-A1A3-CD65D4C9EF12}"/>
              </a:ext>
            </a:extLst>
          </p:cNvPr>
          <p:cNvSpPr/>
          <p:nvPr/>
        </p:nvSpPr>
        <p:spPr>
          <a:xfrm>
            <a:off x="8506324" y="2714045"/>
            <a:ext cx="3396056" cy="1323735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8" name="Правоъгълник: със заоблени ъгли 37">
            <a:extLst>
              <a:ext uri="{FF2B5EF4-FFF2-40B4-BE49-F238E27FC236}">
                <a16:creationId xmlns:a16="http://schemas.microsoft.com/office/drawing/2014/main" id="{505A8F0D-1FEE-450F-B082-DACD2664D654}"/>
              </a:ext>
            </a:extLst>
          </p:cNvPr>
          <p:cNvSpPr/>
          <p:nvPr/>
        </p:nvSpPr>
        <p:spPr>
          <a:xfrm>
            <a:off x="8683024" y="1314059"/>
            <a:ext cx="3217091" cy="1106649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9" name="Правоъгълник: със заоблени ъгли 38">
            <a:extLst>
              <a:ext uri="{FF2B5EF4-FFF2-40B4-BE49-F238E27FC236}">
                <a16:creationId xmlns:a16="http://schemas.microsoft.com/office/drawing/2014/main" id="{A5395705-B8C4-43E3-B1BF-0CAFF5185132}"/>
              </a:ext>
            </a:extLst>
          </p:cNvPr>
          <p:cNvSpPr/>
          <p:nvPr/>
        </p:nvSpPr>
        <p:spPr>
          <a:xfrm>
            <a:off x="4121736" y="2714045"/>
            <a:ext cx="4214974" cy="1323735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0" name="Правоъгълник: със заоблени ъгли 39">
            <a:extLst>
              <a:ext uri="{FF2B5EF4-FFF2-40B4-BE49-F238E27FC236}">
                <a16:creationId xmlns:a16="http://schemas.microsoft.com/office/drawing/2014/main" id="{D7B735E6-CA8E-4143-9716-82D3FC28F074}"/>
              </a:ext>
            </a:extLst>
          </p:cNvPr>
          <p:cNvSpPr/>
          <p:nvPr/>
        </p:nvSpPr>
        <p:spPr>
          <a:xfrm>
            <a:off x="5759114" y="4311804"/>
            <a:ext cx="3411520" cy="2187165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1" name="Правоъгълник: със заоблени ъгли 40">
            <a:extLst>
              <a:ext uri="{FF2B5EF4-FFF2-40B4-BE49-F238E27FC236}">
                <a16:creationId xmlns:a16="http://schemas.microsoft.com/office/drawing/2014/main" id="{98058E56-E475-47D9-89C2-C8CB0E5D652F}"/>
              </a:ext>
            </a:extLst>
          </p:cNvPr>
          <p:cNvSpPr/>
          <p:nvPr/>
        </p:nvSpPr>
        <p:spPr>
          <a:xfrm>
            <a:off x="2520745" y="4306789"/>
            <a:ext cx="3125454" cy="2192180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2" name="Правоъгълник: със заоблени ъгли 41">
            <a:extLst>
              <a:ext uri="{FF2B5EF4-FFF2-40B4-BE49-F238E27FC236}">
                <a16:creationId xmlns:a16="http://schemas.microsoft.com/office/drawing/2014/main" id="{9FC8187E-1E0E-420C-B164-CB0C0142FE9A}"/>
              </a:ext>
            </a:extLst>
          </p:cNvPr>
          <p:cNvSpPr/>
          <p:nvPr/>
        </p:nvSpPr>
        <p:spPr>
          <a:xfrm>
            <a:off x="190407" y="4311804"/>
            <a:ext cx="2217424" cy="2195196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3" name="Правоъгълник: със заоблени ъгли 42">
            <a:extLst>
              <a:ext uri="{FF2B5EF4-FFF2-40B4-BE49-F238E27FC236}">
                <a16:creationId xmlns:a16="http://schemas.microsoft.com/office/drawing/2014/main" id="{72C8EE5E-79E5-4B38-8344-E06DA495F6FF}"/>
              </a:ext>
            </a:extLst>
          </p:cNvPr>
          <p:cNvSpPr/>
          <p:nvPr/>
        </p:nvSpPr>
        <p:spPr>
          <a:xfrm>
            <a:off x="9293221" y="4305610"/>
            <a:ext cx="2606893" cy="2192180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693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F0F47A-D5A2-4B58-86D3-231F6505307D}"/>
              </a:ext>
            </a:extLst>
          </p:cNvPr>
          <p:cNvGrpSpPr/>
          <p:nvPr/>
        </p:nvGrpSpPr>
        <p:grpSpPr>
          <a:xfrm>
            <a:off x="5780416" y="4332303"/>
            <a:ext cx="4529584" cy="1333523"/>
            <a:chOff x="3038088" y="1783523"/>
            <a:chExt cx="5116680" cy="153297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F57B284-4FEE-41B6-B60C-8DED6CE13211}"/>
                </a:ext>
              </a:extLst>
            </p:cNvPr>
            <p:cNvSpPr/>
            <p:nvPr/>
          </p:nvSpPr>
          <p:spPr bwMode="auto">
            <a:xfrm>
              <a:off x="3038088" y="1783523"/>
              <a:ext cx="5116680" cy="1532977"/>
            </a:xfrm>
            <a:prstGeom prst="roundRect">
              <a:avLst/>
            </a:prstGeom>
            <a:noFill/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ln w="3810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" name="Picture 6">
              <a:hlinkClick r:id="rId2"/>
              <a:extLst>
                <a:ext uri="{FF2B5EF4-FFF2-40B4-BE49-F238E27FC236}">
                  <a16:creationId xmlns:a16="http://schemas.microsoft.com/office/drawing/2014/main" id="{69E679E8-FC9D-4497-AFC1-FB5389A83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602" y="1993177"/>
              <a:ext cx="4632796" cy="117000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480B9A-F55F-41E5-97E2-8DF2421AADCE}"/>
              </a:ext>
            </a:extLst>
          </p:cNvPr>
          <p:cNvGrpSpPr/>
          <p:nvPr/>
        </p:nvGrpSpPr>
        <p:grpSpPr>
          <a:xfrm>
            <a:off x="5742425" y="1050083"/>
            <a:ext cx="4529584" cy="3991238"/>
            <a:chOff x="7131000" y="2127260"/>
            <a:chExt cx="4205552" cy="37530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8BF3FF-FC23-42AF-80BB-6EF6A2E7D2DE}"/>
                </a:ext>
              </a:extLst>
            </p:cNvPr>
            <p:cNvSpPr/>
            <p:nvPr/>
          </p:nvSpPr>
          <p:spPr bwMode="auto">
            <a:xfrm>
              <a:off x="7131000" y="2959045"/>
              <a:ext cx="4205552" cy="2051474"/>
            </a:xfrm>
            <a:prstGeom prst="roundRect">
              <a:avLst/>
            </a:prstGeom>
            <a:noFill/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3" name="Picture 12">
              <a:hlinkClick r:id="rId4"/>
              <a:extLst>
                <a:ext uri="{FF2B5EF4-FFF2-40B4-BE49-F238E27FC236}">
                  <a16:creationId xmlns:a16="http://schemas.microsoft.com/office/drawing/2014/main" id="{44F98D6B-A014-49DE-BFE5-4440AB634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0877" y="2127260"/>
              <a:ext cx="3753000" cy="3753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CF38BC-F2EC-489B-BE10-CDDD29031FBC}"/>
              </a:ext>
            </a:extLst>
          </p:cNvPr>
          <p:cNvGrpSpPr/>
          <p:nvPr/>
        </p:nvGrpSpPr>
        <p:grpSpPr>
          <a:xfrm>
            <a:off x="1562470" y="1934669"/>
            <a:ext cx="3923458" cy="3731157"/>
            <a:chOff x="7670307" y="1597980"/>
            <a:chExt cx="3195961" cy="3250923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6196F9E-CBF6-443C-979A-4C909EC7E6C1}"/>
                </a:ext>
              </a:extLst>
            </p:cNvPr>
            <p:cNvSpPr/>
            <p:nvPr/>
          </p:nvSpPr>
          <p:spPr bwMode="auto">
            <a:xfrm>
              <a:off x="7670307" y="1597980"/>
              <a:ext cx="3195961" cy="3250923"/>
            </a:xfrm>
            <a:prstGeom prst="roundRect">
              <a:avLst/>
            </a:prstGeom>
            <a:solidFill>
              <a:schemeClr val="bg2"/>
            </a:solidFill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8" name="Picture 7">
              <a:hlinkClick r:id="rId6"/>
              <a:extLst>
                <a:ext uri="{FF2B5EF4-FFF2-40B4-BE49-F238E27FC236}">
                  <a16:creationId xmlns:a16="http://schemas.microsoft.com/office/drawing/2014/main" id="{19D59668-3C9A-4BAE-83AF-92CB45919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0590" y="1885744"/>
              <a:ext cx="2675393" cy="2675393"/>
            </a:xfrm>
            <a:prstGeom prst="rect">
              <a:avLst/>
            </a:prstGeom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bg1"/>
                </a:solidFill>
              </a:rPr>
              <a:t>methods</a:t>
            </a:r>
            <a:r>
              <a:rPr lang="en-GB" dirty="0"/>
              <a:t> to indicate the desired action to be </a:t>
            </a:r>
            <a:br>
              <a:rPr lang="en-GB" dirty="0"/>
            </a:br>
            <a:r>
              <a:rPr lang="en-GB" dirty="0"/>
              <a:t>performed on the identified resource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940568"/>
              </p:ext>
            </p:extLst>
          </p:nvPr>
        </p:nvGraphicFramePr>
        <p:xfrm>
          <a:off x="1903412" y="2971800"/>
          <a:ext cx="6712588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6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>
                          <a:effectLst/>
                        </a:rPr>
                        <a:t>Method</a:t>
                      </a:r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/>
                        </a:rPr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73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2001" y="1796840"/>
            <a:ext cx="11804822" cy="4832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HTTP request: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HTTP response: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Conversation: Example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3505200" y="3413656"/>
            <a:ext cx="7696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Date: Mon, 5 Jul 2020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400" b="1" noProof="1">
                <a:latin typeface="Consolas" pitchFamily="49" charset="0"/>
                <a:cs typeface="Consolas" pitchFamily="49" charset="0"/>
              </a:rPr>
              <a:t>Mon, 12 Jul 2014 15:33:23 GMT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031001" y="5022277"/>
            <a:ext cx="3825000" cy="998230"/>
          </a:xfrm>
          <a:prstGeom prst="wedgeRoundRectCallout">
            <a:avLst>
              <a:gd name="adj1" fmla="val -120791"/>
              <a:gd name="adj2" fmla="val -53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05200" y="1392040"/>
            <a:ext cx="70866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/</a:t>
            </a:r>
            <a:r>
              <a:rPr lang="en-GB" sz="2400" b="1" noProof="1"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www.softuni.bg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26000" y="2109825"/>
            <a:ext cx="3901736" cy="990847"/>
          </a:xfrm>
          <a:prstGeom prst="wedgeRoundRectCallout">
            <a:avLst>
              <a:gd name="adj1" fmla="val -121114"/>
              <a:gd name="adj2" fmla="val 22298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empty line denotes the end of the request header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59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77188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605" y="1143001"/>
            <a:ext cx="3250793" cy="3250793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URL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Uniform Resource Locator</a:t>
            </a:r>
          </a:p>
        </p:txBody>
      </p:sp>
    </p:spTree>
    <p:extLst>
      <p:ext uri="{BB962C8B-B14F-4D97-AF65-F5344CB8AC3E}">
        <p14:creationId xmlns:p14="http://schemas.microsoft.com/office/powerpoint/2010/main" val="410162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192001" y="2510972"/>
            <a:ext cx="11804822" cy="421050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3000" dirty="0"/>
              <a:t>URL is a formatted string, consisting of:</a:t>
            </a:r>
          </a:p>
          <a:p>
            <a:pPr lvl="1"/>
            <a:r>
              <a:rPr lang="en-US" sz="2800" dirty="0"/>
              <a:t>Protocol for communicating (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lvl="1"/>
            <a:r>
              <a:rPr lang="en-US" sz="2800" dirty="0"/>
              <a:t>Host or IP address 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www.softuni.bg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127.0.0.1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Port (the default port is </a:t>
            </a:r>
            <a:r>
              <a:rPr lang="en-US" sz="2800" b="1" dirty="0">
                <a:solidFill>
                  <a:schemeClr val="bg1"/>
                </a:solidFill>
              </a:rPr>
              <a:t>80</a:t>
            </a:r>
            <a:r>
              <a:rPr lang="en-US" sz="2800" dirty="0"/>
              <a:t>) – a number in range [0…65535]</a:t>
            </a:r>
          </a:p>
          <a:p>
            <a:pPr lvl="1"/>
            <a:r>
              <a:rPr lang="en-US" sz="2800" dirty="0"/>
              <a:t>Path (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</a:rPr>
              <a:t>/path/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index.html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Query string (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Fragment (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#lectures</a:t>
            </a:r>
            <a:r>
              <a:rPr lang="en-US" sz="2800" dirty="0"/>
              <a:t>) – used on the client to navigate to some section</a:t>
            </a: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sz="3600" dirty="0"/>
              <a:t>Uniform Resource Locator (URL)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41000" y="1740574"/>
            <a:ext cx="10412154" cy="1007577"/>
            <a:chOff x="708027" y="2221403"/>
            <a:chExt cx="10412154" cy="1007577"/>
          </a:xfrm>
        </p:grpSpPr>
        <p:sp>
          <p:nvSpPr>
            <p:cNvPr id="25" name="Right Brace 24"/>
            <p:cNvSpPr/>
            <p:nvPr/>
          </p:nvSpPr>
          <p:spPr>
            <a:xfrm rot="5400000">
              <a:off x="1158772" y="19754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8027" y="2526268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Protocol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rot="5400000">
              <a:off x="2855912" y="14975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76064" y="2521095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Host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rot="5400000">
              <a:off x="4186109" y="20103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7033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Port</a:t>
              </a:r>
            </a:p>
          </p:txBody>
        </p:sp>
        <p:sp>
          <p:nvSpPr>
            <p:cNvPr id="31" name="Right Brace 30"/>
            <p:cNvSpPr/>
            <p:nvPr/>
          </p:nvSpPr>
          <p:spPr>
            <a:xfrm rot="5400000">
              <a:off x="5858666" y="11474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4647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Path</a:t>
              </a:r>
            </a:p>
          </p:txBody>
        </p:sp>
        <p:sp>
          <p:nvSpPr>
            <p:cNvPr id="33" name="Right Brace 32"/>
            <p:cNvSpPr/>
            <p:nvPr/>
          </p:nvSpPr>
          <p:spPr>
            <a:xfrm rot="5400000">
              <a:off x="8304209" y="12308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94612" y="2521094"/>
              <a:ext cx="143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Query String</a:t>
              </a:r>
            </a:p>
          </p:txBody>
        </p:sp>
        <p:sp>
          <p:nvSpPr>
            <p:cNvPr id="35" name="Right Brace 34"/>
            <p:cNvSpPr/>
            <p:nvPr/>
          </p:nvSpPr>
          <p:spPr>
            <a:xfrm rot="5400000">
              <a:off x="10247310" y="16499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591057" y="2515117"/>
              <a:ext cx="152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Fragment</a:t>
              </a:r>
            </a:p>
          </p:txBody>
        </p:sp>
      </p:grp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963609" y="1216804"/>
            <a:ext cx="103663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localhost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: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8080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demo/index.html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?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lecture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092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3847</TotalTime>
  <Words>2564</Words>
  <Application>Microsoft Office PowerPoint</Application>
  <PresentationFormat>Widescreen</PresentationFormat>
  <Paragraphs>473</Paragraphs>
  <Slides>54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Consolas</vt:lpstr>
      <vt:lpstr>Wingdings</vt:lpstr>
      <vt:lpstr>Wingdings 2</vt:lpstr>
      <vt:lpstr>SoftUni</vt:lpstr>
      <vt:lpstr>HTTP Protocol​</vt:lpstr>
      <vt:lpstr>Table of Content</vt:lpstr>
      <vt:lpstr>Questions?</vt:lpstr>
      <vt:lpstr>HTTP Basics​</vt:lpstr>
      <vt:lpstr>Hyper Text Transfer Protocol</vt:lpstr>
      <vt:lpstr>HTTP Request Methods</vt:lpstr>
      <vt:lpstr>HTTP Conversation: Example</vt:lpstr>
      <vt:lpstr>URL</vt:lpstr>
      <vt:lpstr>Uniform Resource Locator (URL)</vt:lpstr>
      <vt:lpstr>URL Encoding</vt:lpstr>
      <vt:lpstr>Valid and Invalid URLs – Examples</vt:lpstr>
      <vt:lpstr>HTTP Request​</vt:lpstr>
      <vt:lpstr>HTTP Request Message</vt:lpstr>
      <vt:lpstr>HTTP GET Request – Example</vt:lpstr>
      <vt:lpstr>HTTP POST Request – Example</vt:lpstr>
      <vt:lpstr>HTTP Response​</vt:lpstr>
      <vt:lpstr>HTTP Response Message</vt:lpstr>
      <vt:lpstr>HTTP Response – Example</vt:lpstr>
      <vt:lpstr>HTTP Response Codes</vt:lpstr>
      <vt:lpstr>HTTP Error Response – Example</vt:lpstr>
      <vt:lpstr>Browser Redirection</vt:lpstr>
      <vt:lpstr>Content-Type and Disposition</vt:lpstr>
      <vt:lpstr>MIME and Media Types</vt:lpstr>
      <vt:lpstr>What is MIME?</vt:lpstr>
      <vt:lpstr>Common MIME Media Types</vt:lpstr>
      <vt:lpstr>HTTP Tools</vt:lpstr>
      <vt:lpstr>HTTP Tools for Developers – Browser</vt:lpstr>
      <vt:lpstr>HTTP Tools for Developers – Browser (2)</vt:lpstr>
      <vt:lpstr>HTTP Tools for Developers – Postman</vt:lpstr>
      <vt:lpstr>HTTP Tools for Developers – Insomnia</vt:lpstr>
      <vt:lpstr>Web Server</vt:lpstr>
      <vt:lpstr>What is a Web Server?</vt:lpstr>
      <vt:lpstr>Web Server Work Model</vt:lpstr>
      <vt:lpstr>Web Server Work Model (2)</vt:lpstr>
      <vt:lpstr>Web Server Work Model (3)</vt:lpstr>
      <vt:lpstr>Most Popular Web Servers (W3Techs) </vt:lpstr>
      <vt:lpstr>Most Popular Web Servers (NetCraft) </vt:lpstr>
      <vt:lpstr>HTML Forms</vt:lpstr>
      <vt:lpstr>HTML Forms – Action Attribute</vt:lpstr>
      <vt:lpstr>HTML Forms – Method Attribute </vt:lpstr>
      <vt:lpstr>HTML Forms – Method Attribute (2)</vt:lpstr>
      <vt:lpstr>URL Encoded Form Data – Example</vt:lpstr>
      <vt:lpstr>HTTP/2</vt:lpstr>
      <vt:lpstr>What's HTTP/2</vt:lpstr>
      <vt:lpstr>What's New?</vt:lpstr>
      <vt:lpstr>HTTP/2 Multiplexing</vt:lpstr>
      <vt:lpstr>HTTP/2</vt:lpstr>
      <vt:lpstr>HTTP/2 Server Push</vt:lpstr>
      <vt:lpstr>Summary</vt:lpstr>
      <vt:lpstr>Questions?</vt:lpstr>
      <vt:lpstr>SoftUni Diamond Partners</vt:lpstr>
      <vt:lpstr>Educational Partners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Protocol</dc:title>
  <dc:subject>Software Development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https://about.softuni.bg/
© Software University – https://softuni.bg
Copyrighted document. Unauthorized copy, reproduction or use is not permitted.</dc:description>
  <cp:lastModifiedBy>Chavdar Mitkov</cp:lastModifiedBy>
  <cp:revision>82</cp:revision>
  <dcterms:created xsi:type="dcterms:W3CDTF">2018-05-23T13:08:44Z</dcterms:created>
  <dcterms:modified xsi:type="dcterms:W3CDTF">2021-09-08T14:44:23Z</dcterms:modified>
  <cp:category>Spring Fundamentals Couse @ SoftUni</cp:category>
</cp:coreProperties>
</file>